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8" r:id="rId2"/>
    <p:sldMasterId id="2147483672" r:id="rId3"/>
    <p:sldMasterId id="2147483684" r:id="rId4"/>
    <p:sldMasterId id="2147483696" r:id="rId5"/>
  </p:sldMasterIdLst>
  <p:notesMasterIdLst>
    <p:notesMasterId r:id="rId33"/>
  </p:notesMasterIdLst>
  <p:sldIdLst>
    <p:sldId id="267" r:id="rId6"/>
    <p:sldId id="257" r:id="rId7"/>
    <p:sldId id="275" r:id="rId8"/>
    <p:sldId id="327" r:id="rId9"/>
    <p:sldId id="309" r:id="rId10"/>
    <p:sldId id="259" r:id="rId11"/>
    <p:sldId id="260" r:id="rId12"/>
    <p:sldId id="261" r:id="rId13"/>
    <p:sldId id="262" r:id="rId14"/>
    <p:sldId id="311" r:id="rId15"/>
    <p:sldId id="313" r:id="rId16"/>
    <p:sldId id="316" r:id="rId17"/>
    <p:sldId id="314" r:id="rId18"/>
    <p:sldId id="318" r:id="rId19"/>
    <p:sldId id="329" r:id="rId20"/>
    <p:sldId id="331" r:id="rId21"/>
    <p:sldId id="332" r:id="rId22"/>
    <p:sldId id="335" r:id="rId23"/>
    <p:sldId id="266" r:id="rId24"/>
    <p:sldId id="323" r:id="rId25"/>
    <p:sldId id="322" r:id="rId26"/>
    <p:sldId id="268" r:id="rId27"/>
    <p:sldId id="269" r:id="rId28"/>
    <p:sldId id="270" r:id="rId29"/>
    <p:sldId id="271" r:id="rId30"/>
    <p:sldId id="326" r:id="rId31"/>
    <p:sldId id="32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68"/>
    <a:srgbClr val="FDC700"/>
    <a:srgbClr val="F8B3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4643"/>
  </p:normalViewPr>
  <p:slideViewPr>
    <p:cSldViewPr snapToGrid="0" snapToObjects="1">
      <p:cViewPr>
        <p:scale>
          <a:sx n="60" d="100"/>
          <a:sy n="60" d="100"/>
        </p:scale>
        <p:origin x="1522" y="62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D59018-6AF1-E143-86C9-CA28F167CE25}" type="datetimeFigureOut">
              <a:rPr lang="en-US" smtClean="0"/>
              <a:t>10/28/2021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1BE1EE-CD29-2047-8800-BBF04764B399}" type="slidenum">
              <a:rPr lang="en-US" smtClean="0"/>
              <a:t>‹#›</a:t>
            </a:fld>
            <a:endParaRPr lang="en-US"/>
          </a:p>
        </p:txBody>
      </p:sp>
    </p:spTree>
    <p:extLst>
      <p:ext uri="{BB962C8B-B14F-4D97-AF65-F5344CB8AC3E}">
        <p14:creationId xmlns:p14="http://schemas.microsoft.com/office/powerpoint/2010/main" val="34534030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7" name="Google Shape;10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9742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014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5173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08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6757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427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7" name="Google Shape;10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1255375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I’d like to acknowledge the other members of the Kapuscinski-Sarker lab. Special thanks to the lead-PI of this project (and my supervisor), Anne Kapuscinski (image left), and the co-PI, Pallab Sarker (image middle top row). We have a great team.</a:t>
            </a:r>
            <a:endParaRPr/>
          </a:p>
        </p:txBody>
      </p:sp>
      <p:sp>
        <p:nvSpPr>
          <p:cNvPr id="136" name="Google Shape;136;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1211535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7" name="Google Shape;10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1919689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cb56b92fb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While the effect of replacing fishmeal and fish oil with conventional substitutes (e.g. soybean and corn meals and oils) has been carefully researched, the effects of alternatives sources (e.g. marine microalgae and macroalgae, single cell organisms, yeasts, and others) are largely unexplored. </a:t>
            </a:r>
            <a:endParaRPr/>
          </a:p>
        </p:txBody>
      </p:sp>
      <p:sp>
        <p:nvSpPr>
          <p:cNvPr id="259" name="Google Shape;259;gcb56b92fb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cb56b92fb0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cb56b92fb0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To address these critical knowledge gaps, we will provide an open-access decision-support tool that allows users to assess if alternative aquafeed ingredients meet nutritional requirements and promote growth of the farmed organisms, ensure high quality of the final edible product, have low environmental impact, and compete with costs of conventional aquafeed ingredients. As inputs to the decisions support tool we will develop: (1) a meta-model database of life-cycle assessments (LCA); (2) a meta-model database of techno-economic analysis (TEA) of economic performance (e.g., least cost formulations); and a (3) a meta-model database of digestibility and nutritional feeding studies. We will use linear programming with an objective function that will minimize the formulated feed cost subject to selected nutrient requirements and environmental impact constraints. </a:t>
            </a:r>
            <a:endParaRPr/>
          </a:p>
        </p:txBody>
      </p:sp>
      <p:sp>
        <p:nvSpPr>
          <p:cNvPr id="271" name="Google Shape;271;gcb56b92fb0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5480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3648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s://kapsar.sites.ucsc.edu"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2"/>
          <p:cNvSpPr>
            <a:spLocks noGrp="1" noChangeAspect="1"/>
          </p:cNvSpPr>
          <p:nvPr>
            <p:ph type="pic" idx="13"/>
          </p:nvPr>
        </p:nvSpPr>
        <p:spPr>
          <a:xfrm>
            <a:off x="0" y="0"/>
            <a:ext cx="12192000" cy="603099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 name="Subtitle 2"/>
          <p:cNvSpPr>
            <a:spLocks noGrp="1"/>
          </p:cNvSpPr>
          <p:nvPr>
            <p:ph type="subTitle" idx="1"/>
          </p:nvPr>
        </p:nvSpPr>
        <p:spPr>
          <a:xfrm>
            <a:off x="1577472" y="3602038"/>
            <a:ext cx="9144000" cy="1655762"/>
          </a:xfrm>
          <a:ln>
            <a:noFill/>
          </a:ln>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Title 11"/>
          <p:cNvSpPr>
            <a:spLocks noGrp="1"/>
          </p:cNvSpPr>
          <p:nvPr>
            <p:ph type="title" hasCustomPrompt="1"/>
          </p:nvPr>
        </p:nvSpPr>
        <p:spPr>
          <a:xfrm>
            <a:off x="3168323" y="1447952"/>
            <a:ext cx="5868737" cy="1800557"/>
          </a:xfrm>
          <a:ln>
            <a:solidFill>
              <a:schemeClr val="bg1"/>
            </a:solidFill>
          </a:ln>
          <a:effectLst>
            <a:outerShdw blurRad="50800" dist="38100" dir="2700000" algn="tl" rotWithShape="0">
              <a:prstClr val="black">
                <a:alpha val="40000"/>
              </a:prstClr>
            </a:outerShdw>
          </a:effectLst>
        </p:spPr>
        <p:txBody>
          <a:bodyPr>
            <a:normAutofit/>
          </a:bodyPr>
          <a:lstStyle>
            <a:lvl1pPr algn="ctr">
              <a:defRPr sz="2800">
                <a:solidFill>
                  <a:srgbClr val="FFFFFF"/>
                </a:solidFill>
              </a:defRPr>
            </a:lvl1pPr>
          </a:lstStyle>
          <a:p>
            <a:r>
              <a:rPr lang="en-US" dirty="0"/>
              <a:t>CLICK TO EDIT MASTER TITLE STYLE</a:t>
            </a:r>
          </a:p>
        </p:txBody>
      </p:sp>
      <p:sp>
        <p:nvSpPr>
          <p:cNvPr id="16" name="Text Placeholder 15"/>
          <p:cNvSpPr>
            <a:spLocks noGrp="1"/>
          </p:cNvSpPr>
          <p:nvPr>
            <p:ph type="body" sz="quarter" idx="14" hasCustomPrompt="1"/>
          </p:nvPr>
        </p:nvSpPr>
        <p:spPr>
          <a:xfrm>
            <a:off x="615620" y="6296025"/>
            <a:ext cx="5011738" cy="561975"/>
          </a:xfrm>
        </p:spPr>
        <p:txBody>
          <a:bodyPr>
            <a:normAutofit/>
          </a:bodyPr>
          <a:lstStyle>
            <a:lvl1pPr marL="0" indent="0">
              <a:buNone/>
              <a:defRPr sz="1600" baseline="0"/>
            </a:lvl1pPr>
          </a:lstStyle>
          <a:p>
            <a:pPr lvl="0"/>
            <a:r>
              <a:rPr lang="en-US" dirty="0"/>
              <a:t>First Last, Title, Date</a:t>
            </a:r>
          </a:p>
        </p:txBody>
      </p:sp>
      <p:sp>
        <p:nvSpPr>
          <p:cNvPr id="4" name="Date Placeholder 3">
            <a:extLst>
              <a:ext uri="{FF2B5EF4-FFF2-40B4-BE49-F238E27FC236}">
                <a16:creationId xmlns:a16="http://schemas.microsoft.com/office/drawing/2014/main" id="{2EBB4930-187D-DD4F-8042-42FFC809D85C}"/>
              </a:ext>
            </a:extLst>
          </p:cNvPr>
          <p:cNvSpPr>
            <a:spLocks noGrp="1"/>
          </p:cNvSpPr>
          <p:nvPr>
            <p:ph type="dt" sz="half" idx="15"/>
          </p:nvPr>
        </p:nvSpPr>
        <p:spPr/>
        <p:txBody>
          <a:bodyPr/>
          <a:lstStyle/>
          <a:p>
            <a:fld id="{9C729E5C-3CB6-F744-AF51-17F6E760A207}" type="datetimeFigureOut">
              <a:rPr lang="en-US" smtClean="0"/>
              <a:t>10/28/2021</a:t>
            </a:fld>
            <a:endParaRPr lang="en-US"/>
          </a:p>
        </p:txBody>
      </p:sp>
      <p:sp>
        <p:nvSpPr>
          <p:cNvPr id="5" name="Footer Placeholder 4">
            <a:extLst>
              <a:ext uri="{FF2B5EF4-FFF2-40B4-BE49-F238E27FC236}">
                <a16:creationId xmlns:a16="http://schemas.microsoft.com/office/drawing/2014/main" id="{0B04D657-F843-3B47-8E0D-0F58E88BBCDE}"/>
              </a:ext>
            </a:extLst>
          </p:cNvPr>
          <p:cNvSpPr>
            <a:spLocks noGrp="1"/>
          </p:cNvSpPr>
          <p:nvPr>
            <p:ph type="ftr" sz="quarter" idx="16"/>
          </p:nvPr>
        </p:nvSpPr>
        <p:spPr/>
        <p:txBody>
          <a:bodyPr/>
          <a:lstStyle/>
          <a:p>
            <a:endParaRPr lang="en-US"/>
          </a:p>
        </p:txBody>
      </p:sp>
      <p:sp>
        <p:nvSpPr>
          <p:cNvPr id="6" name="Slide Number Placeholder 5">
            <a:extLst>
              <a:ext uri="{FF2B5EF4-FFF2-40B4-BE49-F238E27FC236}">
                <a16:creationId xmlns:a16="http://schemas.microsoft.com/office/drawing/2014/main" id="{0CF1F4C7-4CFE-724E-91FC-FACCCE48F2AE}"/>
              </a:ext>
            </a:extLst>
          </p:cNvPr>
          <p:cNvSpPr>
            <a:spLocks noGrp="1"/>
          </p:cNvSpPr>
          <p:nvPr>
            <p:ph type="sldNum" sz="quarter" idx="17"/>
          </p:nvPr>
        </p:nvSpPr>
        <p:spPr/>
        <p:txBody>
          <a:bodyPr/>
          <a:lstStyle/>
          <a:p>
            <a:fld id="{48559091-6C77-B943-BED1-B59029955D4D}" type="slidenum">
              <a:rPr lang="en-US" smtClean="0"/>
              <a:t>‹#›</a:t>
            </a:fld>
            <a:endParaRPr lang="en-US"/>
          </a:p>
        </p:txBody>
      </p:sp>
    </p:spTree>
    <p:extLst>
      <p:ext uri="{BB962C8B-B14F-4D97-AF65-F5344CB8AC3E}">
        <p14:creationId xmlns:p14="http://schemas.microsoft.com/office/powerpoint/2010/main" val="483520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729E5C-3CB6-F744-AF51-17F6E760A207}"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59091-6C77-B943-BED1-B59029955D4D}" type="slidenum">
              <a:rPr lang="en-US" smtClean="0"/>
              <a:t>‹#›</a:t>
            </a:fld>
            <a:endParaRPr lang="en-US"/>
          </a:p>
        </p:txBody>
      </p:sp>
    </p:spTree>
    <p:extLst>
      <p:ext uri="{BB962C8B-B14F-4D97-AF65-F5344CB8AC3E}">
        <p14:creationId xmlns:p14="http://schemas.microsoft.com/office/powerpoint/2010/main" val="663973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729E5C-3CB6-F744-AF51-17F6E760A207}"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59091-6C77-B943-BED1-B59029955D4D}" type="slidenum">
              <a:rPr lang="en-US" smtClean="0"/>
              <a:t>‹#›</a:t>
            </a:fld>
            <a:endParaRPr lang="en-US"/>
          </a:p>
        </p:txBody>
      </p:sp>
    </p:spTree>
    <p:extLst>
      <p:ext uri="{BB962C8B-B14F-4D97-AF65-F5344CB8AC3E}">
        <p14:creationId xmlns:p14="http://schemas.microsoft.com/office/powerpoint/2010/main" val="42947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3_yellow ">
  <p:cSld name="Blank 3_yellow ">
    <p:spTree>
      <p:nvGrpSpPr>
        <p:cNvPr id="1" name="Shape 33"/>
        <p:cNvGrpSpPr/>
        <p:nvPr/>
      </p:nvGrpSpPr>
      <p:grpSpPr>
        <a:xfrm>
          <a:off x="0" y="0"/>
          <a:ext cx="0" cy="0"/>
          <a:chOff x="0" y="0"/>
          <a:chExt cx="0" cy="0"/>
        </a:xfrm>
      </p:grpSpPr>
      <p:sp>
        <p:nvSpPr>
          <p:cNvPr id="34" name="Google Shape;34;gcb56b92fb0_0_242"/>
          <p:cNvSpPr/>
          <p:nvPr/>
        </p:nvSpPr>
        <p:spPr>
          <a:xfrm>
            <a:off x="0" y="5910950"/>
            <a:ext cx="12192000" cy="1018286"/>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9" tIns="91429" rIns="91429" bIns="91429"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429" b="0" i="0" u="none" strike="noStrike" cap="none">
              <a:solidFill>
                <a:srgbClr val="000000"/>
              </a:solidFill>
              <a:latin typeface="Arial"/>
              <a:ea typeface="Arial"/>
              <a:cs typeface="Arial"/>
              <a:sym typeface="Arial"/>
            </a:endParaRPr>
          </a:p>
        </p:txBody>
      </p:sp>
      <p:sp>
        <p:nvSpPr>
          <p:cNvPr id="35" name="Google Shape;35;gcb56b92fb0_0_242"/>
          <p:cNvSpPr/>
          <p:nvPr/>
        </p:nvSpPr>
        <p:spPr>
          <a:xfrm>
            <a:off x="150" y="0"/>
            <a:ext cx="12192000" cy="156000"/>
          </a:xfrm>
          <a:prstGeom prst="rect">
            <a:avLst/>
          </a:prstGeom>
          <a:solidFill>
            <a:srgbClr val="FFC000"/>
          </a:solidFill>
          <a:ln w="9525" cap="flat" cmpd="sng">
            <a:solidFill>
              <a:srgbClr val="FFC000"/>
            </a:solidFill>
            <a:prstDash val="solid"/>
            <a:round/>
            <a:headEnd type="none" w="sm" len="sm"/>
            <a:tailEnd type="none" w="sm" len="sm"/>
          </a:ln>
        </p:spPr>
        <p:txBody>
          <a:bodyPr spcFirstLastPara="1" wrap="square" lIns="91429" tIns="91429" rIns="91429" bIns="91429"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429"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64391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Kap-Sarker Lab">
  <p:cSld name="Kap-Sarker Lab">
    <p:spTree>
      <p:nvGrpSpPr>
        <p:cNvPr id="1" name="Shape 26"/>
        <p:cNvGrpSpPr/>
        <p:nvPr/>
      </p:nvGrpSpPr>
      <p:grpSpPr>
        <a:xfrm>
          <a:off x="0" y="0"/>
          <a:ext cx="0" cy="0"/>
          <a:chOff x="0" y="0"/>
          <a:chExt cx="0" cy="0"/>
        </a:xfrm>
      </p:grpSpPr>
      <p:sp>
        <p:nvSpPr>
          <p:cNvPr id="27" name="Google Shape;27;p17"/>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9526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120000"/>
              </a:lnSpc>
              <a:spcBef>
                <a:spcPts val="0"/>
              </a:spcBef>
              <a:spcAft>
                <a:spcPts val="0"/>
              </a:spcAft>
              <a:buSzPts val="2800"/>
              <a:buFont typeface="Noto Sans Symbols"/>
              <a:buChar char="✔"/>
              <a:defRPr/>
            </a:lvl1pPr>
            <a:lvl2pPr marL="914400" lvl="1" indent="-342900" algn="l">
              <a:lnSpc>
                <a:spcPct val="120000"/>
              </a:lnSpc>
              <a:spcBef>
                <a:spcPts val="600"/>
              </a:spcBef>
              <a:spcAft>
                <a:spcPts val="0"/>
              </a:spcAft>
              <a:buSzPts val="1800"/>
              <a:buChar char="▪"/>
              <a:defRPr/>
            </a:lvl2pPr>
            <a:lvl3pPr marL="1371600" lvl="2" indent="-342900" algn="l">
              <a:lnSpc>
                <a:spcPct val="120000"/>
              </a:lnSpc>
              <a:spcBef>
                <a:spcPts val="600"/>
              </a:spcBef>
              <a:spcAft>
                <a:spcPts val="0"/>
              </a:spcAft>
              <a:buSzPts val="1800"/>
              <a:buChar char="▪"/>
              <a:defRPr/>
            </a:lvl3pPr>
            <a:lvl4pPr marL="1828800" lvl="3" indent="-342900" algn="l">
              <a:lnSpc>
                <a:spcPct val="120000"/>
              </a:lnSpc>
              <a:spcBef>
                <a:spcPts val="600"/>
              </a:spcBef>
              <a:spcAft>
                <a:spcPts val="0"/>
              </a:spcAft>
              <a:buSzPts val="1800"/>
              <a:buChar char="▪"/>
              <a:defRPr/>
            </a:lvl4pPr>
            <a:lvl5pPr marL="2286000" lvl="4" indent="-342900" algn="l">
              <a:lnSpc>
                <a:spcPct val="12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17"/>
          <p:cNvSpPr/>
          <p:nvPr/>
        </p:nvSpPr>
        <p:spPr>
          <a:xfrm>
            <a:off x="150" y="5987750"/>
            <a:ext cx="12198000" cy="9144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17"/>
          <p:cNvSpPr/>
          <p:nvPr/>
        </p:nvSpPr>
        <p:spPr>
          <a:xfrm>
            <a:off x="150" y="0"/>
            <a:ext cx="12192000" cy="156000"/>
          </a:xfrm>
          <a:prstGeom prst="rect">
            <a:avLst/>
          </a:prstGeom>
          <a:solidFill>
            <a:srgbClr val="FFC000"/>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17"/>
          <p:cNvSpPr txBox="1"/>
          <p:nvPr/>
        </p:nvSpPr>
        <p:spPr>
          <a:xfrm>
            <a:off x="5676025" y="6029300"/>
            <a:ext cx="5987700" cy="831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100"/>
              <a:buFont typeface="Arial"/>
              <a:buNone/>
            </a:pPr>
            <a:r>
              <a:rPr lang="en-US" sz="2100" b="0" i="0" u="none" strike="noStrike" cap="none">
                <a:solidFill>
                  <a:srgbClr val="FFFFFF"/>
                </a:solidFill>
                <a:latin typeface="Helvetica Neue"/>
                <a:ea typeface="Helvetica Neue"/>
                <a:cs typeface="Helvetica Neue"/>
                <a:sym typeface="Helvetica Neue"/>
              </a:rPr>
              <a:t>KAPUSCINSKI-SARKER </a:t>
            </a:r>
            <a:endParaRPr sz="2100" b="0" i="0" u="none" strike="noStrike" cap="none">
              <a:solidFill>
                <a:srgbClr val="FFFFFF"/>
              </a:solidFill>
              <a:latin typeface="Helvetica Neue"/>
              <a:ea typeface="Helvetica Neue"/>
              <a:cs typeface="Helvetica Neue"/>
              <a:sym typeface="Helvetica Neue"/>
            </a:endParaRPr>
          </a:p>
          <a:p>
            <a:pPr marL="0" marR="0" lvl="0" indent="0" algn="r" rtl="0">
              <a:lnSpc>
                <a:spcPct val="100000"/>
              </a:lnSpc>
              <a:spcBef>
                <a:spcPts val="0"/>
              </a:spcBef>
              <a:spcAft>
                <a:spcPts val="0"/>
              </a:spcAft>
              <a:buClr>
                <a:srgbClr val="000000"/>
              </a:buClr>
              <a:buSzPts val="2100"/>
              <a:buFont typeface="Arial"/>
              <a:buNone/>
            </a:pPr>
            <a:r>
              <a:rPr lang="en-US" sz="2100" b="0" i="0" u="none" strike="noStrike" cap="none">
                <a:solidFill>
                  <a:srgbClr val="FFFFFF"/>
                </a:solidFill>
                <a:latin typeface="Helvetica Neue"/>
                <a:ea typeface="Helvetica Neue"/>
                <a:cs typeface="Helvetica Neue"/>
                <a:sym typeface="Helvetica Neue"/>
              </a:rPr>
              <a:t>ECOLOGICAL AQUACULTURE LAB</a:t>
            </a:r>
            <a:endParaRPr sz="2500" b="0" i="0" u="none" strike="noStrike" cap="none">
              <a:solidFill>
                <a:srgbClr val="FFFFFF"/>
              </a:solidFill>
              <a:latin typeface="Helvetica Neue"/>
              <a:ea typeface="Helvetica Neue"/>
              <a:cs typeface="Helvetica Neue"/>
              <a:sym typeface="Helvetica Neue"/>
            </a:endParaRPr>
          </a:p>
        </p:txBody>
      </p:sp>
      <p:sp>
        <p:nvSpPr>
          <p:cNvPr id="32" name="Google Shape;32;p17"/>
          <p:cNvSpPr txBox="1"/>
          <p:nvPr/>
        </p:nvSpPr>
        <p:spPr>
          <a:xfrm>
            <a:off x="519575" y="6191000"/>
            <a:ext cx="4403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800" b="0" i="0" u="sng" strike="noStrike" cap="none">
                <a:solidFill>
                  <a:srgbClr val="FFFFFF"/>
                </a:solidFill>
                <a:latin typeface="Roboto"/>
                <a:ea typeface="Roboto"/>
                <a:cs typeface="Roboto"/>
                <a:sym typeface="Roboto"/>
                <a:hlinkClick r:id="rId2">
                  <a:extLst>
                    <a:ext uri="{A12FA001-AC4F-418D-AE19-62706E023703}">
                      <ahyp:hlinkClr xmlns:ahyp="http://schemas.microsoft.com/office/drawing/2018/hyperlinkcolor" val="tx"/>
                    </a:ext>
                  </a:extLst>
                </a:hlinkClick>
              </a:rPr>
              <a:t>HTTPS://KAPSAR.SITES.UCSC.EDU</a:t>
            </a:r>
            <a:endParaRPr sz="1100" b="0" i="0" u="none" strike="noStrike" cap="none">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234143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0AB63A9-DDF0-F44C-8B6A-263F00DFB10C}"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DFFBC8-8D37-0E4E-AD29-9DD81D14F593}" type="slidenum">
              <a:rPr lang="en-US" smtClean="0"/>
              <a:t>‹#›</a:t>
            </a:fld>
            <a:endParaRPr lang="en-US"/>
          </a:p>
        </p:txBody>
      </p:sp>
    </p:spTree>
    <p:extLst>
      <p:ext uri="{BB962C8B-B14F-4D97-AF65-F5344CB8AC3E}">
        <p14:creationId xmlns:p14="http://schemas.microsoft.com/office/powerpoint/2010/main" val="1769340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AB63A9-DDF0-F44C-8B6A-263F00DFB10C}"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DFFBC8-8D37-0E4E-AD29-9DD81D14F593}" type="slidenum">
              <a:rPr lang="en-US" smtClean="0"/>
              <a:t>‹#›</a:t>
            </a:fld>
            <a:endParaRPr lang="en-US"/>
          </a:p>
        </p:txBody>
      </p:sp>
    </p:spTree>
    <p:extLst>
      <p:ext uri="{BB962C8B-B14F-4D97-AF65-F5344CB8AC3E}">
        <p14:creationId xmlns:p14="http://schemas.microsoft.com/office/powerpoint/2010/main" val="1128291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AB63A9-DDF0-F44C-8B6A-263F00DFB10C}"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DFFBC8-8D37-0E4E-AD29-9DD81D14F593}" type="slidenum">
              <a:rPr lang="en-US" smtClean="0"/>
              <a:t>‹#›</a:t>
            </a:fld>
            <a:endParaRPr lang="en-US"/>
          </a:p>
        </p:txBody>
      </p:sp>
    </p:spTree>
    <p:extLst>
      <p:ext uri="{BB962C8B-B14F-4D97-AF65-F5344CB8AC3E}">
        <p14:creationId xmlns:p14="http://schemas.microsoft.com/office/powerpoint/2010/main" val="1877360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AB63A9-DDF0-F44C-8B6A-263F00DFB10C}"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DFFBC8-8D37-0E4E-AD29-9DD81D14F593}" type="slidenum">
              <a:rPr lang="en-US" smtClean="0"/>
              <a:t>‹#›</a:t>
            </a:fld>
            <a:endParaRPr lang="en-US"/>
          </a:p>
        </p:txBody>
      </p:sp>
    </p:spTree>
    <p:extLst>
      <p:ext uri="{BB962C8B-B14F-4D97-AF65-F5344CB8AC3E}">
        <p14:creationId xmlns:p14="http://schemas.microsoft.com/office/powerpoint/2010/main" val="3811805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AB63A9-DDF0-F44C-8B6A-263F00DFB10C}" type="datetimeFigureOut">
              <a:rPr lang="en-US" smtClean="0"/>
              <a:t>10/28/2021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DFFBC8-8D37-0E4E-AD29-9DD81D14F593}" type="slidenum">
              <a:rPr lang="en-US" smtClean="0"/>
              <a:t>‹#›</a:t>
            </a:fld>
            <a:endParaRPr lang="en-US"/>
          </a:p>
        </p:txBody>
      </p:sp>
    </p:spTree>
    <p:extLst>
      <p:ext uri="{BB962C8B-B14F-4D97-AF65-F5344CB8AC3E}">
        <p14:creationId xmlns:p14="http://schemas.microsoft.com/office/powerpoint/2010/main" val="1609781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AB63A9-DDF0-F44C-8B6A-263F00DFB10C}" type="datetimeFigureOut">
              <a:rPr lang="en-US" smtClean="0"/>
              <a:t>10/28/2021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DFFBC8-8D37-0E4E-AD29-9DD81D14F593}" type="slidenum">
              <a:rPr lang="en-US" smtClean="0"/>
              <a:t>‹#›</a:t>
            </a:fld>
            <a:endParaRPr lang="en-US"/>
          </a:p>
        </p:txBody>
      </p:sp>
    </p:spTree>
    <p:extLst>
      <p:ext uri="{BB962C8B-B14F-4D97-AF65-F5344CB8AC3E}">
        <p14:creationId xmlns:p14="http://schemas.microsoft.com/office/powerpoint/2010/main" val="1602259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729E5C-3CB6-F744-AF51-17F6E760A207}"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59091-6C77-B943-BED1-B59029955D4D}" type="slidenum">
              <a:rPr lang="en-US" smtClean="0"/>
              <a:t>‹#›</a:t>
            </a:fld>
            <a:endParaRPr lang="en-US"/>
          </a:p>
        </p:txBody>
      </p:sp>
    </p:spTree>
    <p:extLst>
      <p:ext uri="{BB962C8B-B14F-4D97-AF65-F5344CB8AC3E}">
        <p14:creationId xmlns:p14="http://schemas.microsoft.com/office/powerpoint/2010/main" val="1726446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AB63A9-DDF0-F44C-8B6A-263F00DFB10C}"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DFFBC8-8D37-0E4E-AD29-9DD81D14F593}" type="slidenum">
              <a:rPr lang="en-US" smtClean="0"/>
              <a:t>‹#›</a:t>
            </a:fld>
            <a:endParaRPr lang="en-US"/>
          </a:p>
        </p:txBody>
      </p:sp>
    </p:spTree>
    <p:extLst>
      <p:ext uri="{BB962C8B-B14F-4D97-AF65-F5344CB8AC3E}">
        <p14:creationId xmlns:p14="http://schemas.microsoft.com/office/powerpoint/2010/main" val="3893795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AB63A9-DDF0-F44C-8B6A-263F00DFB10C}"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DFFBC8-8D37-0E4E-AD29-9DD81D14F593}" type="slidenum">
              <a:rPr lang="en-US" smtClean="0"/>
              <a:t>‹#›</a:t>
            </a:fld>
            <a:endParaRPr lang="en-US"/>
          </a:p>
        </p:txBody>
      </p:sp>
    </p:spTree>
    <p:extLst>
      <p:ext uri="{BB962C8B-B14F-4D97-AF65-F5344CB8AC3E}">
        <p14:creationId xmlns:p14="http://schemas.microsoft.com/office/powerpoint/2010/main" val="2718115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AB63A9-DDF0-F44C-8B6A-263F00DFB10C}"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DFFBC8-8D37-0E4E-AD29-9DD81D14F593}" type="slidenum">
              <a:rPr lang="en-US" smtClean="0"/>
              <a:t>‹#›</a:t>
            </a:fld>
            <a:endParaRPr lang="en-US"/>
          </a:p>
        </p:txBody>
      </p:sp>
    </p:spTree>
    <p:extLst>
      <p:ext uri="{BB962C8B-B14F-4D97-AF65-F5344CB8AC3E}">
        <p14:creationId xmlns:p14="http://schemas.microsoft.com/office/powerpoint/2010/main" val="3356086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AB63A9-DDF0-F44C-8B6A-263F00DFB10C}"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DFFBC8-8D37-0E4E-AD29-9DD81D14F593}" type="slidenum">
              <a:rPr lang="en-US" smtClean="0"/>
              <a:t>‹#›</a:t>
            </a:fld>
            <a:endParaRPr lang="en-US"/>
          </a:p>
        </p:txBody>
      </p:sp>
    </p:spTree>
    <p:extLst>
      <p:ext uri="{BB962C8B-B14F-4D97-AF65-F5344CB8AC3E}">
        <p14:creationId xmlns:p14="http://schemas.microsoft.com/office/powerpoint/2010/main" val="1119578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AB63A9-DDF0-F44C-8B6A-263F00DFB10C}"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DFFBC8-8D37-0E4E-AD29-9DD81D14F593}" type="slidenum">
              <a:rPr lang="en-US" smtClean="0"/>
              <a:t>‹#›</a:t>
            </a:fld>
            <a:endParaRPr lang="en-US"/>
          </a:p>
        </p:txBody>
      </p:sp>
    </p:spTree>
    <p:extLst>
      <p:ext uri="{BB962C8B-B14F-4D97-AF65-F5344CB8AC3E}">
        <p14:creationId xmlns:p14="http://schemas.microsoft.com/office/powerpoint/2010/main" val="4539888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0799DD-6023-CA40-A56A-FFABB179F54E}"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D5078-90D0-8C4C-BD7F-F8DE5A2E3423}" type="slidenum">
              <a:rPr lang="en-US" smtClean="0"/>
              <a:t>‹#›</a:t>
            </a:fld>
            <a:endParaRPr lang="en-US"/>
          </a:p>
        </p:txBody>
      </p:sp>
    </p:spTree>
    <p:extLst>
      <p:ext uri="{BB962C8B-B14F-4D97-AF65-F5344CB8AC3E}">
        <p14:creationId xmlns:p14="http://schemas.microsoft.com/office/powerpoint/2010/main" val="1925472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799DD-6023-CA40-A56A-FFABB179F54E}"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D5078-90D0-8C4C-BD7F-F8DE5A2E3423}" type="slidenum">
              <a:rPr lang="en-US" smtClean="0"/>
              <a:t>‹#›</a:t>
            </a:fld>
            <a:endParaRPr lang="en-US"/>
          </a:p>
        </p:txBody>
      </p:sp>
    </p:spTree>
    <p:extLst>
      <p:ext uri="{BB962C8B-B14F-4D97-AF65-F5344CB8AC3E}">
        <p14:creationId xmlns:p14="http://schemas.microsoft.com/office/powerpoint/2010/main" val="2613937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0799DD-6023-CA40-A56A-FFABB179F54E}"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D5078-90D0-8C4C-BD7F-F8DE5A2E3423}" type="slidenum">
              <a:rPr lang="en-US" smtClean="0"/>
              <a:t>‹#›</a:t>
            </a:fld>
            <a:endParaRPr lang="en-US"/>
          </a:p>
        </p:txBody>
      </p:sp>
    </p:spTree>
    <p:extLst>
      <p:ext uri="{BB962C8B-B14F-4D97-AF65-F5344CB8AC3E}">
        <p14:creationId xmlns:p14="http://schemas.microsoft.com/office/powerpoint/2010/main" val="568833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0799DD-6023-CA40-A56A-FFABB179F54E}"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D5078-90D0-8C4C-BD7F-F8DE5A2E3423}" type="slidenum">
              <a:rPr lang="en-US" smtClean="0"/>
              <a:t>‹#›</a:t>
            </a:fld>
            <a:endParaRPr lang="en-US"/>
          </a:p>
        </p:txBody>
      </p:sp>
    </p:spTree>
    <p:extLst>
      <p:ext uri="{BB962C8B-B14F-4D97-AF65-F5344CB8AC3E}">
        <p14:creationId xmlns:p14="http://schemas.microsoft.com/office/powerpoint/2010/main" val="321666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0799DD-6023-CA40-A56A-FFABB179F54E}" type="datetimeFigureOut">
              <a:rPr lang="en-US" smtClean="0"/>
              <a:t>10/28/2021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D5078-90D0-8C4C-BD7F-F8DE5A2E3423}" type="slidenum">
              <a:rPr lang="en-US" smtClean="0"/>
              <a:t>‹#›</a:t>
            </a:fld>
            <a:endParaRPr lang="en-US"/>
          </a:p>
        </p:txBody>
      </p:sp>
    </p:spTree>
    <p:extLst>
      <p:ext uri="{BB962C8B-B14F-4D97-AF65-F5344CB8AC3E}">
        <p14:creationId xmlns:p14="http://schemas.microsoft.com/office/powerpoint/2010/main" val="30323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709740"/>
            <a:ext cx="10515600" cy="2852737"/>
          </a:xfrm>
        </p:spPr>
        <p:txBody>
          <a:bodyPr anchor="b">
            <a:normAutofit/>
          </a:bodyPr>
          <a:lstStyle>
            <a:lvl1pPr>
              <a:defRPr sz="44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729E5C-3CB6-F744-AF51-17F6E760A207}"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59091-6C77-B943-BED1-B59029955D4D}" type="slidenum">
              <a:rPr lang="en-US" smtClean="0"/>
              <a:t>‹#›</a:t>
            </a:fld>
            <a:endParaRPr lang="en-US"/>
          </a:p>
        </p:txBody>
      </p:sp>
      <p:sp>
        <p:nvSpPr>
          <p:cNvPr id="10" name="Picture Placeholder 9"/>
          <p:cNvSpPr>
            <a:spLocks noGrp="1"/>
          </p:cNvSpPr>
          <p:nvPr>
            <p:ph type="pic" sz="quarter" idx="13"/>
          </p:nvPr>
        </p:nvSpPr>
        <p:spPr>
          <a:xfrm>
            <a:off x="0" y="106363"/>
            <a:ext cx="12192000" cy="5883275"/>
          </a:xfrm>
        </p:spPr>
        <p:txBody>
          <a:bodyPr/>
          <a:lstStyle/>
          <a:p>
            <a:r>
              <a:rPr lang="en-US"/>
              <a:t>Click icon to add picture</a:t>
            </a:r>
            <a:endParaRPr lang="en-US" dirty="0"/>
          </a:p>
        </p:txBody>
      </p:sp>
    </p:spTree>
    <p:extLst>
      <p:ext uri="{BB962C8B-B14F-4D97-AF65-F5344CB8AC3E}">
        <p14:creationId xmlns:p14="http://schemas.microsoft.com/office/powerpoint/2010/main" val="18375326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0799DD-6023-CA40-A56A-FFABB179F54E}" type="datetimeFigureOut">
              <a:rPr lang="en-US" smtClean="0"/>
              <a:t>10/28/2021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D5078-90D0-8C4C-BD7F-F8DE5A2E3423}" type="slidenum">
              <a:rPr lang="en-US" smtClean="0"/>
              <a:t>‹#›</a:t>
            </a:fld>
            <a:endParaRPr lang="en-US"/>
          </a:p>
        </p:txBody>
      </p:sp>
    </p:spTree>
    <p:extLst>
      <p:ext uri="{BB962C8B-B14F-4D97-AF65-F5344CB8AC3E}">
        <p14:creationId xmlns:p14="http://schemas.microsoft.com/office/powerpoint/2010/main" val="480269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99DD-6023-CA40-A56A-FFABB179F54E}"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D5078-90D0-8C4C-BD7F-F8DE5A2E3423}" type="slidenum">
              <a:rPr lang="en-US" smtClean="0"/>
              <a:t>‹#›</a:t>
            </a:fld>
            <a:endParaRPr lang="en-US"/>
          </a:p>
        </p:txBody>
      </p:sp>
    </p:spTree>
    <p:extLst>
      <p:ext uri="{BB962C8B-B14F-4D97-AF65-F5344CB8AC3E}">
        <p14:creationId xmlns:p14="http://schemas.microsoft.com/office/powerpoint/2010/main" val="36457692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0799DD-6023-CA40-A56A-FFABB179F54E}"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D5078-90D0-8C4C-BD7F-F8DE5A2E3423}" type="slidenum">
              <a:rPr lang="en-US" smtClean="0"/>
              <a:t>‹#›</a:t>
            </a:fld>
            <a:endParaRPr lang="en-US"/>
          </a:p>
        </p:txBody>
      </p:sp>
    </p:spTree>
    <p:extLst>
      <p:ext uri="{BB962C8B-B14F-4D97-AF65-F5344CB8AC3E}">
        <p14:creationId xmlns:p14="http://schemas.microsoft.com/office/powerpoint/2010/main" val="30806831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0799DD-6023-CA40-A56A-FFABB179F54E}"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D5078-90D0-8C4C-BD7F-F8DE5A2E3423}" type="slidenum">
              <a:rPr lang="en-US" smtClean="0"/>
              <a:t>‹#›</a:t>
            </a:fld>
            <a:endParaRPr lang="en-US"/>
          </a:p>
        </p:txBody>
      </p:sp>
    </p:spTree>
    <p:extLst>
      <p:ext uri="{BB962C8B-B14F-4D97-AF65-F5344CB8AC3E}">
        <p14:creationId xmlns:p14="http://schemas.microsoft.com/office/powerpoint/2010/main" val="4655246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799DD-6023-CA40-A56A-FFABB179F54E}"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D5078-90D0-8C4C-BD7F-F8DE5A2E3423}" type="slidenum">
              <a:rPr lang="en-US" smtClean="0"/>
              <a:t>‹#›</a:t>
            </a:fld>
            <a:endParaRPr lang="en-US"/>
          </a:p>
        </p:txBody>
      </p:sp>
    </p:spTree>
    <p:extLst>
      <p:ext uri="{BB962C8B-B14F-4D97-AF65-F5344CB8AC3E}">
        <p14:creationId xmlns:p14="http://schemas.microsoft.com/office/powerpoint/2010/main" val="1230888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799DD-6023-CA40-A56A-FFABB179F54E}"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D5078-90D0-8C4C-BD7F-F8DE5A2E3423}" type="slidenum">
              <a:rPr lang="en-US" smtClean="0"/>
              <a:t>‹#›</a:t>
            </a:fld>
            <a:endParaRPr lang="en-US"/>
          </a:p>
        </p:txBody>
      </p:sp>
    </p:spTree>
    <p:extLst>
      <p:ext uri="{BB962C8B-B14F-4D97-AF65-F5344CB8AC3E}">
        <p14:creationId xmlns:p14="http://schemas.microsoft.com/office/powerpoint/2010/main" val="1523229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DD0234-BC12-BE42-88BE-92A199E146BB}"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729378-9AED-AD40-9FFA-42C40E3ACB99}" type="slidenum">
              <a:rPr lang="en-US" smtClean="0"/>
              <a:t>‹#›</a:t>
            </a:fld>
            <a:endParaRPr lang="en-US"/>
          </a:p>
        </p:txBody>
      </p:sp>
    </p:spTree>
    <p:extLst>
      <p:ext uri="{BB962C8B-B14F-4D97-AF65-F5344CB8AC3E}">
        <p14:creationId xmlns:p14="http://schemas.microsoft.com/office/powerpoint/2010/main" val="25112657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DD0234-BC12-BE42-88BE-92A199E146BB}"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729378-9AED-AD40-9FFA-42C40E3ACB99}" type="slidenum">
              <a:rPr lang="en-US" smtClean="0"/>
              <a:t>‹#›</a:t>
            </a:fld>
            <a:endParaRPr lang="en-US"/>
          </a:p>
        </p:txBody>
      </p:sp>
    </p:spTree>
    <p:extLst>
      <p:ext uri="{BB962C8B-B14F-4D97-AF65-F5344CB8AC3E}">
        <p14:creationId xmlns:p14="http://schemas.microsoft.com/office/powerpoint/2010/main" val="8481349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DD0234-BC12-BE42-88BE-92A199E146BB}"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729378-9AED-AD40-9FFA-42C40E3ACB99}" type="slidenum">
              <a:rPr lang="en-US" smtClean="0"/>
              <a:t>‹#›</a:t>
            </a:fld>
            <a:endParaRPr lang="en-US"/>
          </a:p>
        </p:txBody>
      </p:sp>
    </p:spTree>
    <p:extLst>
      <p:ext uri="{BB962C8B-B14F-4D97-AF65-F5344CB8AC3E}">
        <p14:creationId xmlns:p14="http://schemas.microsoft.com/office/powerpoint/2010/main" val="8823759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DD0234-BC12-BE42-88BE-92A199E146BB}"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729378-9AED-AD40-9FFA-42C40E3ACB99}" type="slidenum">
              <a:rPr lang="en-US" smtClean="0"/>
              <a:t>‹#›</a:t>
            </a:fld>
            <a:endParaRPr lang="en-US"/>
          </a:p>
        </p:txBody>
      </p:sp>
    </p:spTree>
    <p:extLst>
      <p:ext uri="{BB962C8B-B14F-4D97-AF65-F5344CB8AC3E}">
        <p14:creationId xmlns:p14="http://schemas.microsoft.com/office/powerpoint/2010/main" val="1278571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729E5C-3CB6-F744-AF51-17F6E760A207}"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59091-6C77-B943-BED1-B59029955D4D}" type="slidenum">
              <a:rPr lang="en-US" smtClean="0"/>
              <a:t>‹#›</a:t>
            </a:fld>
            <a:endParaRPr lang="en-US"/>
          </a:p>
        </p:txBody>
      </p:sp>
    </p:spTree>
    <p:extLst>
      <p:ext uri="{BB962C8B-B14F-4D97-AF65-F5344CB8AC3E}">
        <p14:creationId xmlns:p14="http://schemas.microsoft.com/office/powerpoint/2010/main" val="3176671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DD0234-BC12-BE42-88BE-92A199E146BB}" type="datetimeFigureOut">
              <a:rPr lang="en-US" smtClean="0"/>
              <a:t>10/28/2021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729378-9AED-AD40-9FFA-42C40E3ACB99}" type="slidenum">
              <a:rPr lang="en-US" smtClean="0"/>
              <a:t>‹#›</a:t>
            </a:fld>
            <a:endParaRPr lang="en-US"/>
          </a:p>
        </p:txBody>
      </p:sp>
    </p:spTree>
    <p:extLst>
      <p:ext uri="{BB962C8B-B14F-4D97-AF65-F5344CB8AC3E}">
        <p14:creationId xmlns:p14="http://schemas.microsoft.com/office/powerpoint/2010/main" val="32824884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DD0234-BC12-BE42-88BE-92A199E146BB}" type="datetimeFigureOut">
              <a:rPr lang="en-US" smtClean="0"/>
              <a:t>10/28/2021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729378-9AED-AD40-9FFA-42C40E3ACB99}" type="slidenum">
              <a:rPr lang="en-US" smtClean="0"/>
              <a:t>‹#›</a:t>
            </a:fld>
            <a:endParaRPr lang="en-US"/>
          </a:p>
        </p:txBody>
      </p:sp>
    </p:spTree>
    <p:extLst>
      <p:ext uri="{BB962C8B-B14F-4D97-AF65-F5344CB8AC3E}">
        <p14:creationId xmlns:p14="http://schemas.microsoft.com/office/powerpoint/2010/main" val="10721018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DD0234-BC12-BE42-88BE-92A199E146BB}"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729378-9AED-AD40-9FFA-42C40E3ACB99}" type="slidenum">
              <a:rPr lang="en-US" smtClean="0"/>
              <a:t>‹#›</a:t>
            </a:fld>
            <a:endParaRPr lang="en-US"/>
          </a:p>
        </p:txBody>
      </p:sp>
    </p:spTree>
    <p:extLst>
      <p:ext uri="{BB962C8B-B14F-4D97-AF65-F5344CB8AC3E}">
        <p14:creationId xmlns:p14="http://schemas.microsoft.com/office/powerpoint/2010/main" val="4191935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DD0234-BC12-BE42-88BE-92A199E146BB}"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729378-9AED-AD40-9FFA-42C40E3ACB99}" type="slidenum">
              <a:rPr lang="en-US" smtClean="0"/>
              <a:t>‹#›</a:t>
            </a:fld>
            <a:endParaRPr lang="en-US"/>
          </a:p>
        </p:txBody>
      </p:sp>
    </p:spTree>
    <p:extLst>
      <p:ext uri="{BB962C8B-B14F-4D97-AF65-F5344CB8AC3E}">
        <p14:creationId xmlns:p14="http://schemas.microsoft.com/office/powerpoint/2010/main" val="32095654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DD0234-BC12-BE42-88BE-92A199E146BB}"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729378-9AED-AD40-9FFA-42C40E3ACB99}" type="slidenum">
              <a:rPr lang="en-US" smtClean="0"/>
              <a:t>‹#›</a:t>
            </a:fld>
            <a:endParaRPr lang="en-US"/>
          </a:p>
        </p:txBody>
      </p:sp>
    </p:spTree>
    <p:extLst>
      <p:ext uri="{BB962C8B-B14F-4D97-AF65-F5344CB8AC3E}">
        <p14:creationId xmlns:p14="http://schemas.microsoft.com/office/powerpoint/2010/main" val="12135131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DD0234-BC12-BE42-88BE-92A199E146BB}"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729378-9AED-AD40-9FFA-42C40E3ACB99}" type="slidenum">
              <a:rPr lang="en-US" smtClean="0"/>
              <a:t>‹#›</a:t>
            </a:fld>
            <a:endParaRPr lang="en-US"/>
          </a:p>
        </p:txBody>
      </p:sp>
    </p:spTree>
    <p:extLst>
      <p:ext uri="{BB962C8B-B14F-4D97-AF65-F5344CB8AC3E}">
        <p14:creationId xmlns:p14="http://schemas.microsoft.com/office/powerpoint/2010/main" val="27284290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DD0234-BC12-BE42-88BE-92A199E146BB}"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729378-9AED-AD40-9FFA-42C40E3ACB99}" type="slidenum">
              <a:rPr lang="en-US" smtClean="0"/>
              <a:t>‹#›</a:t>
            </a:fld>
            <a:endParaRPr lang="en-US"/>
          </a:p>
        </p:txBody>
      </p:sp>
    </p:spTree>
    <p:extLst>
      <p:ext uri="{BB962C8B-B14F-4D97-AF65-F5344CB8AC3E}">
        <p14:creationId xmlns:p14="http://schemas.microsoft.com/office/powerpoint/2010/main" val="38098164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8AAD7F8-53C5-3641-8148-7D47216075EF}"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EEAF5-CA73-CC4E-BABC-3B83D4D10671}" type="slidenum">
              <a:rPr lang="en-US" smtClean="0"/>
              <a:t>‹#›</a:t>
            </a:fld>
            <a:endParaRPr lang="en-US"/>
          </a:p>
        </p:txBody>
      </p:sp>
    </p:spTree>
    <p:extLst>
      <p:ext uri="{BB962C8B-B14F-4D97-AF65-F5344CB8AC3E}">
        <p14:creationId xmlns:p14="http://schemas.microsoft.com/office/powerpoint/2010/main" val="25734392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AAD7F8-53C5-3641-8148-7D47216075EF}"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EEAF5-CA73-CC4E-BABC-3B83D4D10671}" type="slidenum">
              <a:rPr lang="en-US" smtClean="0"/>
              <a:t>‹#›</a:t>
            </a:fld>
            <a:endParaRPr lang="en-US"/>
          </a:p>
        </p:txBody>
      </p:sp>
    </p:spTree>
    <p:extLst>
      <p:ext uri="{BB962C8B-B14F-4D97-AF65-F5344CB8AC3E}">
        <p14:creationId xmlns:p14="http://schemas.microsoft.com/office/powerpoint/2010/main" val="38674594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AAD7F8-53C5-3641-8148-7D47216075EF}"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EEAF5-CA73-CC4E-BABC-3B83D4D10671}" type="slidenum">
              <a:rPr lang="en-US" smtClean="0"/>
              <a:t>‹#›</a:t>
            </a:fld>
            <a:endParaRPr lang="en-US"/>
          </a:p>
        </p:txBody>
      </p:sp>
    </p:spTree>
    <p:extLst>
      <p:ext uri="{BB962C8B-B14F-4D97-AF65-F5344CB8AC3E}">
        <p14:creationId xmlns:p14="http://schemas.microsoft.com/office/powerpoint/2010/main" val="2236856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7"/>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729E5C-3CB6-F744-AF51-17F6E760A207}" type="datetimeFigureOut">
              <a:rPr lang="en-US" smtClean="0"/>
              <a:t>10/28/2021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559091-6C77-B943-BED1-B59029955D4D}" type="slidenum">
              <a:rPr lang="en-US" smtClean="0"/>
              <a:t>‹#›</a:t>
            </a:fld>
            <a:endParaRPr lang="en-US"/>
          </a:p>
        </p:txBody>
      </p:sp>
    </p:spTree>
    <p:extLst>
      <p:ext uri="{BB962C8B-B14F-4D97-AF65-F5344CB8AC3E}">
        <p14:creationId xmlns:p14="http://schemas.microsoft.com/office/powerpoint/2010/main" val="38655876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AAD7F8-53C5-3641-8148-7D47216075EF}"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EEAF5-CA73-CC4E-BABC-3B83D4D10671}" type="slidenum">
              <a:rPr lang="en-US" smtClean="0"/>
              <a:t>‹#›</a:t>
            </a:fld>
            <a:endParaRPr lang="en-US"/>
          </a:p>
        </p:txBody>
      </p:sp>
    </p:spTree>
    <p:extLst>
      <p:ext uri="{BB962C8B-B14F-4D97-AF65-F5344CB8AC3E}">
        <p14:creationId xmlns:p14="http://schemas.microsoft.com/office/powerpoint/2010/main" val="4641117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AAD7F8-53C5-3641-8148-7D47216075EF}" type="datetimeFigureOut">
              <a:rPr lang="en-US" smtClean="0"/>
              <a:t>10/28/2021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0EEAF5-CA73-CC4E-BABC-3B83D4D10671}" type="slidenum">
              <a:rPr lang="en-US" smtClean="0"/>
              <a:t>‹#›</a:t>
            </a:fld>
            <a:endParaRPr lang="en-US"/>
          </a:p>
        </p:txBody>
      </p:sp>
    </p:spTree>
    <p:extLst>
      <p:ext uri="{BB962C8B-B14F-4D97-AF65-F5344CB8AC3E}">
        <p14:creationId xmlns:p14="http://schemas.microsoft.com/office/powerpoint/2010/main" val="31091486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AAD7F8-53C5-3641-8148-7D47216075EF}" type="datetimeFigureOut">
              <a:rPr lang="en-US" smtClean="0"/>
              <a:t>10/28/2021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0EEAF5-CA73-CC4E-BABC-3B83D4D10671}" type="slidenum">
              <a:rPr lang="en-US" smtClean="0"/>
              <a:t>‹#›</a:t>
            </a:fld>
            <a:endParaRPr lang="en-US"/>
          </a:p>
        </p:txBody>
      </p:sp>
    </p:spTree>
    <p:extLst>
      <p:ext uri="{BB962C8B-B14F-4D97-AF65-F5344CB8AC3E}">
        <p14:creationId xmlns:p14="http://schemas.microsoft.com/office/powerpoint/2010/main" val="21036601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AAD7F8-53C5-3641-8148-7D47216075EF}"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0EEAF5-CA73-CC4E-BABC-3B83D4D10671}" type="slidenum">
              <a:rPr lang="en-US" smtClean="0"/>
              <a:t>‹#›</a:t>
            </a:fld>
            <a:endParaRPr lang="en-US"/>
          </a:p>
        </p:txBody>
      </p:sp>
    </p:spTree>
    <p:extLst>
      <p:ext uri="{BB962C8B-B14F-4D97-AF65-F5344CB8AC3E}">
        <p14:creationId xmlns:p14="http://schemas.microsoft.com/office/powerpoint/2010/main" val="35166629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AAD7F8-53C5-3641-8148-7D47216075EF}"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EEAF5-CA73-CC4E-BABC-3B83D4D10671}" type="slidenum">
              <a:rPr lang="en-US" smtClean="0"/>
              <a:t>‹#›</a:t>
            </a:fld>
            <a:endParaRPr lang="en-US"/>
          </a:p>
        </p:txBody>
      </p:sp>
    </p:spTree>
    <p:extLst>
      <p:ext uri="{BB962C8B-B14F-4D97-AF65-F5344CB8AC3E}">
        <p14:creationId xmlns:p14="http://schemas.microsoft.com/office/powerpoint/2010/main" val="38827679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AAD7F8-53C5-3641-8148-7D47216075EF}"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EEAF5-CA73-CC4E-BABC-3B83D4D10671}" type="slidenum">
              <a:rPr lang="en-US" smtClean="0"/>
              <a:t>‹#›</a:t>
            </a:fld>
            <a:endParaRPr lang="en-US"/>
          </a:p>
        </p:txBody>
      </p:sp>
    </p:spTree>
    <p:extLst>
      <p:ext uri="{BB962C8B-B14F-4D97-AF65-F5344CB8AC3E}">
        <p14:creationId xmlns:p14="http://schemas.microsoft.com/office/powerpoint/2010/main" val="35038315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AAD7F8-53C5-3641-8148-7D47216075EF}"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EEAF5-CA73-CC4E-BABC-3B83D4D10671}" type="slidenum">
              <a:rPr lang="en-US" smtClean="0"/>
              <a:t>‹#›</a:t>
            </a:fld>
            <a:endParaRPr lang="en-US"/>
          </a:p>
        </p:txBody>
      </p:sp>
    </p:spTree>
    <p:extLst>
      <p:ext uri="{BB962C8B-B14F-4D97-AF65-F5344CB8AC3E}">
        <p14:creationId xmlns:p14="http://schemas.microsoft.com/office/powerpoint/2010/main" val="28650342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AAD7F8-53C5-3641-8148-7D47216075EF}"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EEAF5-CA73-CC4E-BABC-3B83D4D10671}" type="slidenum">
              <a:rPr lang="en-US" smtClean="0"/>
              <a:t>‹#›</a:t>
            </a:fld>
            <a:endParaRPr lang="en-US"/>
          </a:p>
        </p:txBody>
      </p:sp>
    </p:spTree>
    <p:extLst>
      <p:ext uri="{BB962C8B-B14F-4D97-AF65-F5344CB8AC3E}">
        <p14:creationId xmlns:p14="http://schemas.microsoft.com/office/powerpoint/2010/main" val="2371289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C729E5C-3CB6-F744-AF51-17F6E760A207}" type="datetimeFigureOut">
              <a:rPr lang="en-US" smtClean="0"/>
              <a:t>10/28/2021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559091-6C77-B943-BED1-B59029955D4D}" type="slidenum">
              <a:rPr lang="en-US" smtClean="0"/>
              <a:t>‹#›</a:t>
            </a:fld>
            <a:endParaRPr lang="en-US"/>
          </a:p>
        </p:txBody>
      </p:sp>
    </p:spTree>
    <p:extLst>
      <p:ext uri="{BB962C8B-B14F-4D97-AF65-F5344CB8AC3E}">
        <p14:creationId xmlns:p14="http://schemas.microsoft.com/office/powerpoint/2010/main" val="3211114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411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729E5C-3CB6-F744-AF51-17F6E760A207}"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59091-6C77-B943-BED1-B59029955D4D}" type="slidenum">
              <a:rPr lang="en-US" smtClean="0"/>
              <a:t>‹#›</a:t>
            </a:fld>
            <a:endParaRPr lang="en-US"/>
          </a:p>
        </p:txBody>
      </p:sp>
    </p:spTree>
    <p:extLst>
      <p:ext uri="{BB962C8B-B14F-4D97-AF65-F5344CB8AC3E}">
        <p14:creationId xmlns:p14="http://schemas.microsoft.com/office/powerpoint/2010/main" val="1982369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729E5C-3CB6-F744-AF51-17F6E760A207}"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59091-6C77-B943-BED1-B59029955D4D}" type="slidenum">
              <a:rPr lang="en-US" smtClean="0"/>
              <a:t>‹#›</a:t>
            </a:fld>
            <a:endParaRPr lang="en-US"/>
          </a:p>
        </p:txBody>
      </p:sp>
    </p:spTree>
    <p:extLst>
      <p:ext uri="{BB962C8B-B14F-4D97-AF65-F5344CB8AC3E}">
        <p14:creationId xmlns:p14="http://schemas.microsoft.com/office/powerpoint/2010/main" val="3325555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29E5C-3CB6-F744-AF51-17F6E760A207}" type="datetimeFigureOut">
              <a:rPr lang="en-US" smtClean="0"/>
              <a:t>10/28/2021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59091-6C77-B943-BED1-B59029955D4D}" type="slidenum">
              <a:rPr lang="en-US" smtClean="0"/>
              <a:t>‹#›</a:t>
            </a:fld>
            <a:endParaRPr lang="en-US"/>
          </a:p>
        </p:txBody>
      </p:sp>
      <p:sp>
        <p:nvSpPr>
          <p:cNvPr id="7" name="Rectangle 6">
            <a:extLst>
              <a:ext uri="{FF2B5EF4-FFF2-40B4-BE49-F238E27FC236}">
                <a16:creationId xmlns:a16="http://schemas.microsoft.com/office/drawing/2014/main" id="{89C61766-F84B-674E-88A4-13A4D1DD0E6C}"/>
              </a:ext>
            </a:extLst>
          </p:cNvPr>
          <p:cNvSpPr/>
          <p:nvPr userDrawn="1"/>
        </p:nvSpPr>
        <p:spPr bwMode="auto">
          <a:xfrm>
            <a:off x="0" y="5995365"/>
            <a:ext cx="12192000" cy="908671"/>
          </a:xfrm>
          <a:prstGeom prst="rect">
            <a:avLst/>
          </a:prstGeom>
          <a:solidFill>
            <a:srgbClr val="FDC7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3C68"/>
              </a:solidFill>
              <a:latin typeface="Arial" charset="0"/>
              <a:ea typeface="ヒラギノ角ゴ Pro W3" charset="-128"/>
              <a:cs typeface="ヒラギノ角ゴ Pro W3" charset="-128"/>
            </a:endParaRPr>
          </a:p>
        </p:txBody>
      </p:sp>
      <p:pic>
        <p:nvPicPr>
          <p:cNvPr id="9" name="Picture 8"/>
          <p:cNvPicPr>
            <a:picLocks noChangeAspect="1"/>
          </p:cNvPicPr>
          <p:nvPr userDrawn="1"/>
        </p:nvPicPr>
        <p:blipFill>
          <a:blip r:embed="rId15"/>
          <a:stretch>
            <a:fillRect/>
          </a:stretch>
        </p:blipFill>
        <p:spPr>
          <a:xfrm>
            <a:off x="9032634" y="5901701"/>
            <a:ext cx="2927770" cy="1095998"/>
          </a:xfrm>
          <a:prstGeom prst="rect">
            <a:avLst/>
          </a:prstGeom>
        </p:spPr>
      </p:pic>
      <p:sp>
        <p:nvSpPr>
          <p:cNvPr id="10" name="Rectangle 9">
            <a:extLst>
              <a:ext uri="{FF2B5EF4-FFF2-40B4-BE49-F238E27FC236}">
                <a16:creationId xmlns:a16="http://schemas.microsoft.com/office/drawing/2014/main" id="{202C9BCF-E56E-F147-A78E-9173EF6556CE}"/>
              </a:ext>
            </a:extLst>
          </p:cNvPr>
          <p:cNvSpPr/>
          <p:nvPr userDrawn="1"/>
        </p:nvSpPr>
        <p:spPr>
          <a:xfrm>
            <a:off x="1" y="0"/>
            <a:ext cx="12192000" cy="123687"/>
          </a:xfrm>
          <a:prstGeom prst="rect">
            <a:avLst/>
          </a:prstGeom>
          <a:solidFill>
            <a:srgbClr val="003C6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377861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0" r:id="rId12"/>
    <p:sldLayoutId id="2147483721" r:id="rId13"/>
  </p:sldLayoutIdLst>
  <p:txStyles>
    <p:titleStyle>
      <a:lvl1pPr algn="l" defTabSz="9144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457200" indent="-4572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90000"/>
        <a:buFont typeface="Lucida Grande"/>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AB63A9-DDF0-F44C-8B6A-263F00DFB10C}" type="datetimeFigureOut">
              <a:rPr lang="en-US" smtClean="0"/>
              <a:t>10/28/2021</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DFFBC8-8D37-0E4E-AD29-9DD81D14F593}" type="slidenum">
              <a:rPr lang="en-US" smtClean="0"/>
              <a:t>‹#›</a:t>
            </a:fld>
            <a:endParaRPr lang="en-US"/>
          </a:p>
        </p:txBody>
      </p:sp>
    </p:spTree>
    <p:extLst>
      <p:ext uri="{BB962C8B-B14F-4D97-AF65-F5344CB8AC3E}">
        <p14:creationId xmlns:p14="http://schemas.microsoft.com/office/powerpoint/2010/main" val="192281030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799DD-6023-CA40-A56A-FFABB179F54E}" type="datetimeFigureOut">
              <a:rPr lang="en-US" smtClean="0"/>
              <a:t>10/28/2021</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D5078-90D0-8C4C-BD7F-F8DE5A2E3423}" type="slidenum">
              <a:rPr lang="en-US" smtClean="0"/>
              <a:t>‹#›</a:t>
            </a:fld>
            <a:endParaRPr lang="en-US"/>
          </a:p>
        </p:txBody>
      </p:sp>
    </p:spTree>
    <p:extLst>
      <p:ext uri="{BB962C8B-B14F-4D97-AF65-F5344CB8AC3E}">
        <p14:creationId xmlns:p14="http://schemas.microsoft.com/office/powerpoint/2010/main" val="9768270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DD0234-BC12-BE42-88BE-92A199E146BB}" type="datetimeFigureOut">
              <a:rPr lang="en-US" smtClean="0"/>
              <a:t>10/28/2021</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729378-9AED-AD40-9FFA-42C40E3ACB99}" type="slidenum">
              <a:rPr lang="en-US" smtClean="0"/>
              <a:t>‹#›</a:t>
            </a:fld>
            <a:endParaRPr lang="en-US"/>
          </a:p>
        </p:txBody>
      </p:sp>
    </p:spTree>
    <p:extLst>
      <p:ext uri="{BB962C8B-B14F-4D97-AF65-F5344CB8AC3E}">
        <p14:creationId xmlns:p14="http://schemas.microsoft.com/office/powerpoint/2010/main" val="41864520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AAD7F8-53C5-3641-8148-7D47216075EF}" type="datetimeFigureOut">
              <a:rPr lang="en-US" smtClean="0"/>
              <a:t>10/28/2021</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0EEAF5-CA73-CC4E-BABC-3B83D4D10671}" type="slidenum">
              <a:rPr lang="en-US" smtClean="0"/>
              <a:t>‹#›</a:t>
            </a:fld>
            <a:endParaRPr lang="en-US"/>
          </a:p>
        </p:txBody>
      </p:sp>
    </p:spTree>
    <p:extLst>
      <p:ext uri="{BB962C8B-B14F-4D97-AF65-F5344CB8AC3E}">
        <p14:creationId xmlns:p14="http://schemas.microsoft.com/office/powerpoint/2010/main" val="35742364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5.jpg"/><Relationship Id="rId13" Type="http://schemas.openxmlformats.org/officeDocument/2006/relationships/image" Target="../media/image50.jpg"/><Relationship Id="rId3" Type="http://schemas.openxmlformats.org/officeDocument/2006/relationships/image" Target="../media/image40.jpg"/><Relationship Id="rId7" Type="http://schemas.openxmlformats.org/officeDocument/2006/relationships/image" Target="../media/image44.jpg"/><Relationship Id="rId12" Type="http://schemas.openxmlformats.org/officeDocument/2006/relationships/image" Target="../media/image49.png"/><Relationship Id="rId17" Type="http://schemas.openxmlformats.org/officeDocument/2006/relationships/image" Target="../media/image54.jpeg"/><Relationship Id="rId2" Type="http://schemas.openxmlformats.org/officeDocument/2006/relationships/notesSlide" Target="../notesSlides/notesSlide22.xml"/><Relationship Id="rId16" Type="http://schemas.openxmlformats.org/officeDocument/2006/relationships/image" Target="../media/image53.jpg"/><Relationship Id="rId1" Type="http://schemas.openxmlformats.org/officeDocument/2006/relationships/slideLayout" Target="../slideLayouts/slideLayout13.xml"/><Relationship Id="rId6" Type="http://schemas.openxmlformats.org/officeDocument/2006/relationships/image" Target="../media/image43.jpg"/><Relationship Id="rId11" Type="http://schemas.openxmlformats.org/officeDocument/2006/relationships/image" Target="../media/image48.jpg"/><Relationship Id="rId5" Type="http://schemas.openxmlformats.org/officeDocument/2006/relationships/image" Target="../media/image42.jpg"/><Relationship Id="rId15" Type="http://schemas.openxmlformats.org/officeDocument/2006/relationships/image" Target="../media/image52.jpg"/><Relationship Id="rId10" Type="http://schemas.openxmlformats.org/officeDocument/2006/relationships/image" Target="../media/image47.jpg"/><Relationship Id="rId4" Type="http://schemas.openxmlformats.org/officeDocument/2006/relationships/image" Target="../media/image41.jpg"/><Relationship Id="rId9" Type="http://schemas.openxmlformats.org/officeDocument/2006/relationships/image" Target="../media/image46.jpg"/><Relationship Id="rId14" Type="http://schemas.openxmlformats.org/officeDocument/2006/relationships/image" Target="../media/image51.jpg"/></Relationships>
</file>

<file path=ppt/slides/_rels/slide2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56.png"/><Relationship Id="rId7" Type="http://schemas.openxmlformats.org/officeDocument/2006/relationships/image" Target="../media/image21.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4.jpeg"/><Relationship Id="rId4" Type="http://schemas.openxmlformats.org/officeDocument/2006/relationships/image" Target="../media/image17.jpe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3;p1">
            <a:extLst>
              <a:ext uri="{FF2B5EF4-FFF2-40B4-BE49-F238E27FC236}">
                <a16:creationId xmlns:a16="http://schemas.microsoft.com/office/drawing/2014/main" id="{2EB63157-EDB5-47E7-9387-708842B0A888}"/>
              </a:ext>
            </a:extLst>
          </p:cNvPr>
          <p:cNvSpPr/>
          <p:nvPr/>
        </p:nvSpPr>
        <p:spPr>
          <a:xfrm>
            <a:off x="-1" y="71021"/>
            <a:ext cx="12192000" cy="12339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i="0" u="none" strike="noStrike" cap="none" dirty="0">
                <a:solidFill>
                  <a:srgbClr val="006AAD"/>
                </a:solidFill>
              </a:rPr>
              <a:t>Economic and environmental sustainability decision-support tool for fish-free aquafeed</a:t>
            </a:r>
            <a:endParaRPr b="1" dirty="0">
              <a:solidFill>
                <a:srgbClr val="006AAD"/>
              </a:solidFill>
            </a:endParaRPr>
          </a:p>
        </p:txBody>
      </p:sp>
      <p:sp>
        <p:nvSpPr>
          <p:cNvPr id="20" name="Google Shape;103;p1">
            <a:extLst>
              <a:ext uri="{FF2B5EF4-FFF2-40B4-BE49-F238E27FC236}">
                <a16:creationId xmlns:a16="http://schemas.microsoft.com/office/drawing/2014/main" id="{1E1267DE-F4B5-45A5-B788-1F7D7A5C4E7D}"/>
              </a:ext>
            </a:extLst>
          </p:cNvPr>
          <p:cNvSpPr/>
          <p:nvPr/>
        </p:nvSpPr>
        <p:spPr>
          <a:xfrm>
            <a:off x="0" y="4782522"/>
            <a:ext cx="12192000" cy="11144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dirty="0">
                <a:solidFill>
                  <a:srgbClr val="006AAD"/>
                </a:solidFill>
              </a:rPr>
              <a:t>PI: Anne Kapuscinski</a:t>
            </a:r>
          </a:p>
          <a:p>
            <a:pPr marL="0" marR="0" lvl="0" indent="0" algn="ctr" rtl="0">
              <a:spcBef>
                <a:spcPts val="0"/>
              </a:spcBef>
              <a:spcAft>
                <a:spcPts val="0"/>
              </a:spcAft>
              <a:buNone/>
            </a:pPr>
            <a:r>
              <a:rPr lang="en-US" sz="2800" b="1" dirty="0">
                <a:solidFill>
                  <a:srgbClr val="006AAD"/>
                </a:solidFill>
              </a:rPr>
              <a:t>Co-PIs: </a:t>
            </a:r>
            <a:r>
              <a:rPr lang="en-US" sz="2800" b="1" dirty="0" err="1">
                <a:solidFill>
                  <a:srgbClr val="006AAD"/>
                </a:solidFill>
              </a:rPr>
              <a:t>Pallab</a:t>
            </a:r>
            <a:r>
              <a:rPr lang="en-US" sz="2800" b="1" dirty="0">
                <a:solidFill>
                  <a:srgbClr val="006AAD"/>
                </a:solidFill>
              </a:rPr>
              <a:t> </a:t>
            </a:r>
            <a:r>
              <a:rPr lang="en-US" sz="2800" b="1" dirty="0" err="1">
                <a:solidFill>
                  <a:srgbClr val="006AAD"/>
                </a:solidFill>
              </a:rPr>
              <a:t>Sarker</a:t>
            </a:r>
            <a:r>
              <a:rPr lang="en-US" sz="2800" b="1" dirty="0">
                <a:solidFill>
                  <a:srgbClr val="006AAD"/>
                </a:solidFill>
              </a:rPr>
              <a:t> and Elliott Campbell</a:t>
            </a:r>
          </a:p>
          <a:p>
            <a:pPr marL="0" marR="0" lvl="0" indent="0" algn="ctr" rtl="0">
              <a:spcBef>
                <a:spcPts val="0"/>
              </a:spcBef>
              <a:spcAft>
                <a:spcPts val="0"/>
              </a:spcAft>
              <a:buNone/>
            </a:pPr>
            <a:r>
              <a:rPr lang="en-US" sz="2800" b="1" dirty="0">
                <a:solidFill>
                  <a:srgbClr val="006AAD"/>
                </a:solidFill>
              </a:rPr>
              <a:t>Technical Lead: Brandi McKuin</a:t>
            </a:r>
            <a:endParaRPr sz="2800" b="1" dirty="0">
              <a:solidFill>
                <a:srgbClr val="006AAD"/>
              </a:solidFill>
            </a:endParaRPr>
          </a:p>
        </p:txBody>
      </p:sp>
      <p:pic>
        <p:nvPicPr>
          <p:cNvPr id="22" name="Graphic 21">
            <a:extLst>
              <a:ext uri="{FF2B5EF4-FFF2-40B4-BE49-F238E27FC236}">
                <a16:creationId xmlns:a16="http://schemas.microsoft.com/office/drawing/2014/main" id="{B86D980E-CFE7-47A3-A65F-95D8FB5870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27418" y="1233996"/>
            <a:ext cx="7937163" cy="3411292"/>
          </a:xfrm>
          <a:prstGeom prst="rect">
            <a:avLst/>
          </a:prstGeom>
        </p:spPr>
      </p:pic>
      <p:sp>
        <p:nvSpPr>
          <p:cNvPr id="5" name="TextBox 4">
            <a:extLst>
              <a:ext uri="{FF2B5EF4-FFF2-40B4-BE49-F238E27FC236}">
                <a16:creationId xmlns:a16="http://schemas.microsoft.com/office/drawing/2014/main" id="{69689BCD-266A-42B0-8F4E-2E066AB38D49}"/>
              </a:ext>
            </a:extLst>
          </p:cNvPr>
          <p:cNvSpPr txBox="1"/>
          <p:nvPr/>
        </p:nvSpPr>
        <p:spPr>
          <a:xfrm>
            <a:off x="184825" y="6274341"/>
            <a:ext cx="4717915" cy="369332"/>
          </a:xfrm>
          <a:prstGeom prst="rect">
            <a:avLst/>
          </a:prstGeom>
          <a:noFill/>
        </p:spPr>
        <p:txBody>
          <a:bodyPr wrap="square" rtlCol="0">
            <a:spAutoFit/>
          </a:bodyPr>
          <a:lstStyle/>
          <a:p>
            <a:r>
              <a:rPr lang="en-US" u="sng" dirty="0">
                <a:solidFill>
                  <a:schemeClr val="accent1"/>
                </a:solidFill>
              </a:rPr>
              <a:t>HTTPS://KAPSAR.SITES.UCSC.EDU</a:t>
            </a:r>
          </a:p>
        </p:txBody>
      </p:sp>
    </p:spTree>
    <p:extLst>
      <p:ext uri="{BB962C8B-B14F-4D97-AF65-F5344CB8AC3E}">
        <p14:creationId xmlns:p14="http://schemas.microsoft.com/office/powerpoint/2010/main" val="2761029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7"/>
          <p:cNvSpPr/>
          <p:nvPr/>
        </p:nvSpPr>
        <p:spPr>
          <a:xfrm>
            <a:off x="503175" y="-318773"/>
            <a:ext cx="11731083" cy="1541587"/>
          </a:xfrm>
          <a:prstGeom prst="rect">
            <a:avLst/>
          </a:prstGeom>
          <a:noFill/>
          <a:ln>
            <a:noFill/>
          </a:ln>
        </p:spPr>
        <p:txBody>
          <a:bodyPr spcFirstLastPara="1" wrap="square" lIns="130607" tIns="65286" rIns="130607" bIns="65286" anchor="ctr" anchorCtr="0">
            <a:noAutofit/>
          </a:bodyPr>
          <a:lstStyle/>
          <a:p>
            <a:r>
              <a:rPr lang="en-US" sz="3200" b="1" dirty="0">
                <a:solidFill>
                  <a:srgbClr val="006AAD"/>
                </a:solidFill>
                <a:latin typeface="+mj-lt"/>
                <a:cs typeface="Calibri"/>
                <a:sym typeface="Calibri"/>
              </a:rPr>
              <a:t>Meta-model database: Life cycle assessment</a:t>
            </a:r>
            <a:endParaRPr sz="3200" b="1" dirty="0">
              <a:solidFill>
                <a:srgbClr val="006AAD"/>
              </a:solidFill>
              <a:latin typeface="+mj-lt"/>
            </a:endParaRPr>
          </a:p>
        </p:txBody>
      </p:sp>
      <p:sp>
        <p:nvSpPr>
          <p:cNvPr id="2" name="Rectangle 1">
            <a:extLst>
              <a:ext uri="{FF2B5EF4-FFF2-40B4-BE49-F238E27FC236}">
                <a16:creationId xmlns:a16="http://schemas.microsoft.com/office/drawing/2014/main" id="{173DE48B-C57E-43D7-9986-376BECD7D2C0}"/>
              </a:ext>
            </a:extLst>
          </p:cNvPr>
          <p:cNvSpPr/>
          <p:nvPr/>
        </p:nvSpPr>
        <p:spPr>
          <a:xfrm>
            <a:off x="-1" y="5790541"/>
            <a:ext cx="12234259" cy="1541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pic>
        <p:nvPicPr>
          <p:cNvPr id="4" name="Graphic 3">
            <a:extLst>
              <a:ext uri="{FF2B5EF4-FFF2-40B4-BE49-F238E27FC236}">
                <a16:creationId xmlns:a16="http://schemas.microsoft.com/office/drawing/2014/main" id="{A782A748-BAA6-4D83-A8E9-EDAA5BA6E2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945" y="1487186"/>
            <a:ext cx="10788110" cy="5286413"/>
          </a:xfrm>
          <a:prstGeom prst="rect">
            <a:avLst/>
          </a:prstGeom>
        </p:spPr>
      </p:pic>
      <p:sp>
        <p:nvSpPr>
          <p:cNvPr id="5" name="TextBox 4">
            <a:extLst>
              <a:ext uri="{FF2B5EF4-FFF2-40B4-BE49-F238E27FC236}">
                <a16:creationId xmlns:a16="http://schemas.microsoft.com/office/drawing/2014/main" id="{0AFCE4EC-8290-4EC1-977B-E329D25A898C}"/>
              </a:ext>
            </a:extLst>
          </p:cNvPr>
          <p:cNvSpPr txBox="1"/>
          <p:nvPr/>
        </p:nvSpPr>
        <p:spPr>
          <a:xfrm>
            <a:off x="2785480" y="991981"/>
            <a:ext cx="6618514" cy="461665"/>
          </a:xfrm>
          <a:prstGeom prst="rect">
            <a:avLst/>
          </a:prstGeom>
          <a:noFill/>
        </p:spPr>
        <p:txBody>
          <a:bodyPr wrap="square" rtlCol="0">
            <a:spAutoFit/>
          </a:bodyPr>
          <a:lstStyle/>
          <a:p>
            <a:r>
              <a:rPr lang="en-US" sz="2400" dirty="0"/>
              <a:t>Alternative ingredients included in our analysis</a:t>
            </a:r>
          </a:p>
        </p:txBody>
      </p:sp>
      <p:pic>
        <p:nvPicPr>
          <p:cNvPr id="3" name="Picture 2">
            <a:extLst>
              <a:ext uri="{FF2B5EF4-FFF2-40B4-BE49-F238E27FC236}">
                <a16:creationId xmlns:a16="http://schemas.microsoft.com/office/drawing/2014/main" id="{FDF5E302-2570-4766-B800-9728301CCE1B}"/>
              </a:ext>
            </a:extLst>
          </p:cNvPr>
          <p:cNvPicPr>
            <a:picLocks noChangeAspect="1"/>
          </p:cNvPicPr>
          <p:nvPr/>
        </p:nvPicPr>
        <p:blipFill>
          <a:blip r:embed="rId5"/>
          <a:stretch>
            <a:fillRect/>
          </a:stretch>
        </p:blipFill>
        <p:spPr>
          <a:xfrm>
            <a:off x="9563979" y="84401"/>
            <a:ext cx="2670279" cy="1548518"/>
          </a:xfrm>
          <a:prstGeom prst="rect">
            <a:avLst/>
          </a:prstGeom>
        </p:spPr>
      </p:pic>
    </p:spTree>
    <p:extLst>
      <p:ext uri="{BB962C8B-B14F-4D97-AF65-F5344CB8AC3E}">
        <p14:creationId xmlns:p14="http://schemas.microsoft.com/office/powerpoint/2010/main" val="2052722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7"/>
          <p:cNvSpPr/>
          <p:nvPr/>
        </p:nvSpPr>
        <p:spPr>
          <a:xfrm>
            <a:off x="503175" y="-318773"/>
            <a:ext cx="11731083" cy="1541587"/>
          </a:xfrm>
          <a:prstGeom prst="rect">
            <a:avLst/>
          </a:prstGeom>
          <a:noFill/>
          <a:ln>
            <a:noFill/>
          </a:ln>
        </p:spPr>
        <p:txBody>
          <a:bodyPr spcFirstLastPara="1" wrap="square" lIns="130607" tIns="65286" rIns="130607" bIns="65286" anchor="ctr" anchorCtr="0">
            <a:noAutofit/>
          </a:bodyPr>
          <a:lstStyle/>
          <a:p>
            <a:r>
              <a:rPr lang="en-US" sz="3200" b="1" dirty="0">
                <a:solidFill>
                  <a:srgbClr val="006AAD"/>
                </a:solidFill>
                <a:latin typeface="+mj-lt"/>
                <a:cs typeface="Calibri"/>
                <a:sym typeface="Calibri"/>
              </a:rPr>
              <a:t>Meta-model database: Life cycle assessment</a:t>
            </a:r>
            <a:endParaRPr sz="3200" b="1" dirty="0">
              <a:solidFill>
                <a:srgbClr val="006AAD"/>
              </a:solidFill>
              <a:latin typeface="+mj-lt"/>
            </a:endParaRPr>
          </a:p>
        </p:txBody>
      </p:sp>
      <p:sp>
        <p:nvSpPr>
          <p:cNvPr id="2" name="Rectangle 1">
            <a:extLst>
              <a:ext uri="{FF2B5EF4-FFF2-40B4-BE49-F238E27FC236}">
                <a16:creationId xmlns:a16="http://schemas.microsoft.com/office/drawing/2014/main" id="{173DE48B-C57E-43D7-9986-376BECD7D2C0}"/>
              </a:ext>
            </a:extLst>
          </p:cNvPr>
          <p:cNvSpPr/>
          <p:nvPr/>
        </p:nvSpPr>
        <p:spPr>
          <a:xfrm>
            <a:off x="-1" y="5790541"/>
            <a:ext cx="12234259" cy="1541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pic>
        <p:nvPicPr>
          <p:cNvPr id="6" name="Graphic 5">
            <a:extLst>
              <a:ext uri="{FF2B5EF4-FFF2-40B4-BE49-F238E27FC236}">
                <a16:creationId xmlns:a16="http://schemas.microsoft.com/office/drawing/2014/main" id="{0A34DA48-07ED-46D0-B164-8F6EAE2A75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863" y="1323974"/>
            <a:ext cx="11797108" cy="4850532"/>
          </a:xfrm>
          <a:prstGeom prst="rect">
            <a:avLst/>
          </a:prstGeom>
        </p:spPr>
      </p:pic>
      <p:sp>
        <p:nvSpPr>
          <p:cNvPr id="5" name="TextBox 4">
            <a:extLst>
              <a:ext uri="{FF2B5EF4-FFF2-40B4-BE49-F238E27FC236}">
                <a16:creationId xmlns:a16="http://schemas.microsoft.com/office/drawing/2014/main" id="{0AFCE4EC-8290-4EC1-977B-E329D25A898C}"/>
              </a:ext>
            </a:extLst>
          </p:cNvPr>
          <p:cNvSpPr txBox="1"/>
          <p:nvPr/>
        </p:nvSpPr>
        <p:spPr>
          <a:xfrm>
            <a:off x="2785479" y="991982"/>
            <a:ext cx="7251149" cy="461665"/>
          </a:xfrm>
          <a:prstGeom prst="rect">
            <a:avLst/>
          </a:prstGeom>
          <a:noFill/>
        </p:spPr>
        <p:txBody>
          <a:bodyPr wrap="square" rtlCol="0">
            <a:spAutoFit/>
          </a:bodyPr>
          <a:lstStyle/>
          <a:p>
            <a:r>
              <a:rPr lang="en-US" sz="2400" dirty="0"/>
              <a:t>Conventional ingredients included in our analysis</a:t>
            </a:r>
          </a:p>
        </p:txBody>
      </p:sp>
      <p:pic>
        <p:nvPicPr>
          <p:cNvPr id="9" name="Picture 8">
            <a:extLst>
              <a:ext uri="{FF2B5EF4-FFF2-40B4-BE49-F238E27FC236}">
                <a16:creationId xmlns:a16="http://schemas.microsoft.com/office/drawing/2014/main" id="{CF021AAE-0EC3-481A-BF05-50B34D01E877}"/>
              </a:ext>
            </a:extLst>
          </p:cNvPr>
          <p:cNvPicPr>
            <a:picLocks noChangeAspect="1"/>
          </p:cNvPicPr>
          <p:nvPr/>
        </p:nvPicPr>
        <p:blipFill>
          <a:blip r:embed="rId5"/>
          <a:stretch>
            <a:fillRect/>
          </a:stretch>
        </p:blipFill>
        <p:spPr>
          <a:xfrm>
            <a:off x="9563979" y="84401"/>
            <a:ext cx="2670279" cy="1548518"/>
          </a:xfrm>
          <a:prstGeom prst="rect">
            <a:avLst/>
          </a:prstGeom>
        </p:spPr>
      </p:pic>
    </p:spTree>
    <p:extLst>
      <p:ext uri="{BB962C8B-B14F-4D97-AF65-F5344CB8AC3E}">
        <p14:creationId xmlns:p14="http://schemas.microsoft.com/office/powerpoint/2010/main" val="2230530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7"/>
          <p:cNvSpPr/>
          <p:nvPr/>
        </p:nvSpPr>
        <p:spPr>
          <a:xfrm>
            <a:off x="503175" y="-318773"/>
            <a:ext cx="11731083" cy="1541587"/>
          </a:xfrm>
          <a:prstGeom prst="rect">
            <a:avLst/>
          </a:prstGeom>
          <a:noFill/>
          <a:ln>
            <a:noFill/>
          </a:ln>
        </p:spPr>
        <p:txBody>
          <a:bodyPr spcFirstLastPara="1" wrap="square" lIns="130607" tIns="65286" rIns="130607" bIns="65286" anchor="ctr" anchorCtr="0">
            <a:noAutofit/>
          </a:bodyPr>
          <a:lstStyle/>
          <a:p>
            <a:r>
              <a:rPr lang="en-US" sz="3200" b="1" dirty="0">
                <a:solidFill>
                  <a:srgbClr val="006AAD"/>
                </a:solidFill>
                <a:latin typeface="+mj-lt"/>
                <a:cs typeface="Calibri"/>
                <a:sym typeface="Calibri"/>
              </a:rPr>
              <a:t>Meta-model database: Economic assessment</a:t>
            </a:r>
            <a:endParaRPr sz="3200" b="1" dirty="0">
              <a:solidFill>
                <a:srgbClr val="006AAD"/>
              </a:solidFill>
              <a:latin typeface="+mj-lt"/>
            </a:endParaRPr>
          </a:p>
        </p:txBody>
      </p:sp>
      <p:sp>
        <p:nvSpPr>
          <p:cNvPr id="2" name="Rectangle 1">
            <a:extLst>
              <a:ext uri="{FF2B5EF4-FFF2-40B4-BE49-F238E27FC236}">
                <a16:creationId xmlns:a16="http://schemas.microsoft.com/office/drawing/2014/main" id="{173DE48B-C57E-43D7-9986-376BECD7D2C0}"/>
              </a:ext>
            </a:extLst>
          </p:cNvPr>
          <p:cNvSpPr/>
          <p:nvPr/>
        </p:nvSpPr>
        <p:spPr>
          <a:xfrm>
            <a:off x="-1" y="5790541"/>
            <a:ext cx="12234259" cy="1541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5" name="TextBox 4">
            <a:extLst>
              <a:ext uri="{FF2B5EF4-FFF2-40B4-BE49-F238E27FC236}">
                <a16:creationId xmlns:a16="http://schemas.microsoft.com/office/drawing/2014/main" id="{0AFCE4EC-8290-4EC1-977B-E329D25A898C}"/>
              </a:ext>
            </a:extLst>
          </p:cNvPr>
          <p:cNvSpPr txBox="1"/>
          <p:nvPr/>
        </p:nvSpPr>
        <p:spPr>
          <a:xfrm>
            <a:off x="2785480" y="991981"/>
            <a:ext cx="6618514" cy="461665"/>
          </a:xfrm>
          <a:prstGeom prst="rect">
            <a:avLst/>
          </a:prstGeom>
          <a:noFill/>
        </p:spPr>
        <p:txBody>
          <a:bodyPr wrap="square" rtlCol="0">
            <a:spAutoFit/>
          </a:bodyPr>
          <a:lstStyle/>
          <a:p>
            <a:r>
              <a:rPr lang="en-US" sz="2400" dirty="0"/>
              <a:t>Alternative ingredients included in our analysis</a:t>
            </a:r>
          </a:p>
        </p:txBody>
      </p:sp>
      <p:pic>
        <p:nvPicPr>
          <p:cNvPr id="3" name="Picture 2">
            <a:extLst>
              <a:ext uri="{FF2B5EF4-FFF2-40B4-BE49-F238E27FC236}">
                <a16:creationId xmlns:a16="http://schemas.microsoft.com/office/drawing/2014/main" id="{0E1D764E-933F-41C6-93E2-5DD016DF4658}"/>
              </a:ext>
            </a:extLst>
          </p:cNvPr>
          <p:cNvPicPr>
            <a:picLocks noChangeAspect="1"/>
          </p:cNvPicPr>
          <p:nvPr/>
        </p:nvPicPr>
        <p:blipFill>
          <a:blip r:embed="rId3"/>
          <a:stretch>
            <a:fillRect/>
          </a:stretch>
        </p:blipFill>
        <p:spPr>
          <a:xfrm>
            <a:off x="2785480" y="1490168"/>
            <a:ext cx="6489147" cy="5262911"/>
          </a:xfrm>
          <a:prstGeom prst="rect">
            <a:avLst/>
          </a:prstGeom>
        </p:spPr>
      </p:pic>
      <p:pic>
        <p:nvPicPr>
          <p:cNvPr id="9" name="Picture 8">
            <a:extLst>
              <a:ext uri="{FF2B5EF4-FFF2-40B4-BE49-F238E27FC236}">
                <a16:creationId xmlns:a16="http://schemas.microsoft.com/office/drawing/2014/main" id="{47F4B95A-52F3-4C27-9BF2-FB6258957A02}"/>
              </a:ext>
            </a:extLst>
          </p:cNvPr>
          <p:cNvPicPr>
            <a:picLocks noChangeAspect="1"/>
          </p:cNvPicPr>
          <p:nvPr/>
        </p:nvPicPr>
        <p:blipFill>
          <a:blip r:embed="rId4"/>
          <a:stretch>
            <a:fillRect/>
          </a:stretch>
        </p:blipFill>
        <p:spPr>
          <a:xfrm>
            <a:off x="9563979" y="84401"/>
            <a:ext cx="2670279" cy="1548518"/>
          </a:xfrm>
          <a:prstGeom prst="rect">
            <a:avLst/>
          </a:prstGeom>
        </p:spPr>
      </p:pic>
    </p:spTree>
    <p:extLst>
      <p:ext uri="{BB962C8B-B14F-4D97-AF65-F5344CB8AC3E}">
        <p14:creationId xmlns:p14="http://schemas.microsoft.com/office/powerpoint/2010/main" val="4219585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7"/>
          <p:cNvSpPr/>
          <p:nvPr/>
        </p:nvSpPr>
        <p:spPr>
          <a:xfrm>
            <a:off x="503175" y="-318773"/>
            <a:ext cx="11731083" cy="1541587"/>
          </a:xfrm>
          <a:prstGeom prst="rect">
            <a:avLst/>
          </a:prstGeom>
          <a:noFill/>
          <a:ln>
            <a:noFill/>
          </a:ln>
        </p:spPr>
        <p:txBody>
          <a:bodyPr spcFirstLastPara="1" wrap="square" lIns="130607" tIns="65286" rIns="130607" bIns="65286" anchor="ctr" anchorCtr="0">
            <a:noAutofit/>
          </a:bodyPr>
          <a:lstStyle/>
          <a:p>
            <a:r>
              <a:rPr lang="en-US" sz="3200" b="1" dirty="0">
                <a:solidFill>
                  <a:srgbClr val="006AAD"/>
                </a:solidFill>
                <a:latin typeface="+mj-lt"/>
                <a:cs typeface="Calibri"/>
                <a:sym typeface="Calibri"/>
              </a:rPr>
              <a:t>Meta-model database: Economic assessment</a:t>
            </a:r>
            <a:endParaRPr sz="3200" b="1" dirty="0">
              <a:solidFill>
                <a:srgbClr val="006AAD"/>
              </a:solidFill>
              <a:latin typeface="+mj-lt"/>
            </a:endParaRPr>
          </a:p>
        </p:txBody>
      </p:sp>
      <p:sp>
        <p:nvSpPr>
          <p:cNvPr id="2" name="Rectangle 1">
            <a:extLst>
              <a:ext uri="{FF2B5EF4-FFF2-40B4-BE49-F238E27FC236}">
                <a16:creationId xmlns:a16="http://schemas.microsoft.com/office/drawing/2014/main" id="{173DE48B-C57E-43D7-9986-376BECD7D2C0}"/>
              </a:ext>
            </a:extLst>
          </p:cNvPr>
          <p:cNvSpPr/>
          <p:nvPr/>
        </p:nvSpPr>
        <p:spPr>
          <a:xfrm>
            <a:off x="-1" y="5790541"/>
            <a:ext cx="12234259" cy="1541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pic>
        <p:nvPicPr>
          <p:cNvPr id="6" name="Graphic 5">
            <a:extLst>
              <a:ext uri="{FF2B5EF4-FFF2-40B4-BE49-F238E27FC236}">
                <a16:creationId xmlns:a16="http://schemas.microsoft.com/office/drawing/2014/main" id="{0A34DA48-07ED-46D0-B164-8F6EAE2A75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863" y="1323974"/>
            <a:ext cx="11797108" cy="4850532"/>
          </a:xfrm>
          <a:prstGeom prst="rect">
            <a:avLst/>
          </a:prstGeom>
        </p:spPr>
      </p:pic>
      <p:sp>
        <p:nvSpPr>
          <p:cNvPr id="5" name="TextBox 4">
            <a:extLst>
              <a:ext uri="{FF2B5EF4-FFF2-40B4-BE49-F238E27FC236}">
                <a16:creationId xmlns:a16="http://schemas.microsoft.com/office/drawing/2014/main" id="{0AFCE4EC-8290-4EC1-977B-E329D25A898C}"/>
              </a:ext>
            </a:extLst>
          </p:cNvPr>
          <p:cNvSpPr txBox="1"/>
          <p:nvPr/>
        </p:nvSpPr>
        <p:spPr>
          <a:xfrm>
            <a:off x="2785479" y="991982"/>
            <a:ext cx="7251149" cy="461665"/>
          </a:xfrm>
          <a:prstGeom prst="rect">
            <a:avLst/>
          </a:prstGeom>
          <a:noFill/>
        </p:spPr>
        <p:txBody>
          <a:bodyPr wrap="square" rtlCol="0">
            <a:spAutoFit/>
          </a:bodyPr>
          <a:lstStyle/>
          <a:p>
            <a:r>
              <a:rPr lang="en-US" sz="2400" dirty="0"/>
              <a:t>Conventional ingredients included in our analysis</a:t>
            </a:r>
          </a:p>
        </p:txBody>
      </p:sp>
      <p:pic>
        <p:nvPicPr>
          <p:cNvPr id="9" name="Picture 8">
            <a:extLst>
              <a:ext uri="{FF2B5EF4-FFF2-40B4-BE49-F238E27FC236}">
                <a16:creationId xmlns:a16="http://schemas.microsoft.com/office/drawing/2014/main" id="{59245060-9B41-47D9-AF26-D545C2319E4D}"/>
              </a:ext>
            </a:extLst>
          </p:cNvPr>
          <p:cNvPicPr>
            <a:picLocks noChangeAspect="1"/>
          </p:cNvPicPr>
          <p:nvPr/>
        </p:nvPicPr>
        <p:blipFill>
          <a:blip r:embed="rId5"/>
          <a:stretch>
            <a:fillRect/>
          </a:stretch>
        </p:blipFill>
        <p:spPr>
          <a:xfrm>
            <a:off x="9563979" y="84401"/>
            <a:ext cx="2670279" cy="1548518"/>
          </a:xfrm>
          <a:prstGeom prst="rect">
            <a:avLst/>
          </a:prstGeom>
        </p:spPr>
      </p:pic>
    </p:spTree>
    <p:extLst>
      <p:ext uri="{BB962C8B-B14F-4D97-AF65-F5344CB8AC3E}">
        <p14:creationId xmlns:p14="http://schemas.microsoft.com/office/powerpoint/2010/main" val="2901488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7"/>
          <p:cNvSpPr/>
          <p:nvPr/>
        </p:nvSpPr>
        <p:spPr>
          <a:xfrm>
            <a:off x="503175" y="-318773"/>
            <a:ext cx="11731083" cy="1541587"/>
          </a:xfrm>
          <a:prstGeom prst="rect">
            <a:avLst/>
          </a:prstGeom>
          <a:noFill/>
          <a:ln>
            <a:noFill/>
          </a:ln>
        </p:spPr>
        <p:txBody>
          <a:bodyPr spcFirstLastPara="1" wrap="square" lIns="130607" tIns="65286" rIns="130607" bIns="65286" anchor="ctr" anchorCtr="0">
            <a:noAutofit/>
          </a:bodyPr>
          <a:lstStyle/>
          <a:p>
            <a:r>
              <a:rPr lang="en-US" sz="3200" b="1" dirty="0">
                <a:solidFill>
                  <a:srgbClr val="006AAD"/>
                </a:solidFill>
                <a:latin typeface="+mj-lt"/>
                <a:cs typeface="Calibri"/>
                <a:sym typeface="Calibri"/>
              </a:rPr>
              <a:t>Meta-model database: Growth performance</a:t>
            </a:r>
            <a:endParaRPr sz="3200" b="1" dirty="0">
              <a:solidFill>
                <a:srgbClr val="006AAD"/>
              </a:solidFill>
              <a:latin typeface="+mj-lt"/>
            </a:endParaRPr>
          </a:p>
        </p:txBody>
      </p:sp>
      <p:sp>
        <p:nvSpPr>
          <p:cNvPr id="2" name="Rectangle 1">
            <a:extLst>
              <a:ext uri="{FF2B5EF4-FFF2-40B4-BE49-F238E27FC236}">
                <a16:creationId xmlns:a16="http://schemas.microsoft.com/office/drawing/2014/main" id="{173DE48B-C57E-43D7-9986-376BECD7D2C0}"/>
              </a:ext>
            </a:extLst>
          </p:cNvPr>
          <p:cNvSpPr/>
          <p:nvPr/>
        </p:nvSpPr>
        <p:spPr>
          <a:xfrm>
            <a:off x="-1" y="5790541"/>
            <a:ext cx="12234259" cy="1541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5" name="TextBox 4">
            <a:extLst>
              <a:ext uri="{FF2B5EF4-FFF2-40B4-BE49-F238E27FC236}">
                <a16:creationId xmlns:a16="http://schemas.microsoft.com/office/drawing/2014/main" id="{0AFCE4EC-8290-4EC1-977B-E329D25A898C}"/>
              </a:ext>
            </a:extLst>
          </p:cNvPr>
          <p:cNvSpPr txBox="1"/>
          <p:nvPr/>
        </p:nvSpPr>
        <p:spPr>
          <a:xfrm>
            <a:off x="2785479" y="991982"/>
            <a:ext cx="7251149" cy="461665"/>
          </a:xfrm>
          <a:prstGeom prst="rect">
            <a:avLst/>
          </a:prstGeom>
          <a:noFill/>
        </p:spPr>
        <p:txBody>
          <a:bodyPr wrap="square" rtlCol="0">
            <a:spAutoFit/>
          </a:bodyPr>
          <a:lstStyle/>
          <a:p>
            <a:r>
              <a:rPr lang="en-US" sz="2400" dirty="0"/>
              <a:t>Alternatives to fish meal included in our analysis</a:t>
            </a:r>
          </a:p>
        </p:txBody>
      </p:sp>
      <p:pic>
        <p:nvPicPr>
          <p:cNvPr id="9" name="Picture 8">
            <a:extLst>
              <a:ext uri="{FF2B5EF4-FFF2-40B4-BE49-F238E27FC236}">
                <a16:creationId xmlns:a16="http://schemas.microsoft.com/office/drawing/2014/main" id="{49940BF2-598D-4054-AE60-902A39870AEB}"/>
              </a:ext>
            </a:extLst>
          </p:cNvPr>
          <p:cNvPicPr>
            <a:picLocks noChangeAspect="1"/>
          </p:cNvPicPr>
          <p:nvPr/>
        </p:nvPicPr>
        <p:blipFill>
          <a:blip r:embed="rId3"/>
          <a:stretch>
            <a:fillRect/>
          </a:stretch>
        </p:blipFill>
        <p:spPr>
          <a:xfrm>
            <a:off x="1646189" y="1630469"/>
            <a:ext cx="8899622" cy="5050919"/>
          </a:xfrm>
          <a:prstGeom prst="rect">
            <a:avLst/>
          </a:prstGeom>
        </p:spPr>
      </p:pic>
      <p:pic>
        <p:nvPicPr>
          <p:cNvPr id="10" name="Picture 9">
            <a:extLst>
              <a:ext uri="{FF2B5EF4-FFF2-40B4-BE49-F238E27FC236}">
                <a16:creationId xmlns:a16="http://schemas.microsoft.com/office/drawing/2014/main" id="{DE41878F-CA7D-4509-AF30-9F7CF380FE71}"/>
              </a:ext>
            </a:extLst>
          </p:cNvPr>
          <p:cNvPicPr>
            <a:picLocks noChangeAspect="1"/>
          </p:cNvPicPr>
          <p:nvPr/>
        </p:nvPicPr>
        <p:blipFill>
          <a:blip r:embed="rId4"/>
          <a:stretch>
            <a:fillRect/>
          </a:stretch>
        </p:blipFill>
        <p:spPr>
          <a:xfrm>
            <a:off x="9563979" y="84401"/>
            <a:ext cx="2670279" cy="1548518"/>
          </a:xfrm>
          <a:prstGeom prst="rect">
            <a:avLst/>
          </a:prstGeom>
        </p:spPr>
      </p:pic>
    </p:spTree>
    <p:extLst>
      <p:ext uri="{BB962C8B-B14F-4D97-AF65-F5344CB8AC3E}">
        <p14:creationId xmlns:p14="http://schemas.microsoft.com/office/powerpoint/2010/main" val="2806653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13D4A-BAFE-4F61-82A7-741B8A526C97}"/>
              </a:ext>
            </a:extLst>
          </p:cNvPr>
          <p:cNvSpPr>
            <a:spLocks noGrp="1"/>
          </p:cNvSpPr>
          <p:nvPr>
            <p:ph type="title"/>
          </p:nvPr>
        </p:nvSpPr>
        <p:spPr/>
        <p:txBody>
          <a:bodyPr/>
          <a:lstStyle/>
          <a:p>
            <a:endParaRPr lang="en-US"/>
          </a:p>
        </p:txBody>
      </p:sp>
      <p:pic>
        <p:nvPicPr>
          <p:cNvPr id="4" name="video_2">
            <a:hlinkClick r:id="" action="ppaction://media"/>
            <a:extLst>
              <a:ext uri="{FF2B5EF4-FFF2-40B4-BE49-F238E27FC236}">
                <a16:creationId xmlns:a16="http://schemas.microsoft.com/office/drawing/2014/main" id="{9DD273A0-CD9D-4A7D-B8E2-68E94B22D04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845"/>
          </a:xfrm>
        </p:spPr>
      </p:pic>
    </p:spTree>
    <p:extLst>
      <p:ext uri="{BB962C8B-B14F-4D97-AF65-F5344CB8AC3E}">
        <p14:creationId xmlns:p14="http://schemas.microsoft.com/office/powerpoint/2010/main" val="425759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1"/>
          <p:cNvSpPr/>
          <p:nvPr/>
        </p:nvSpPr>
        <p:spPr>
          <a:xfrm>
            <a:off x="98113" y="0"/>
            <a:ext cx="12192000" cy="1592143"/>
          </a:xfrm>
          <a:prstGeom prst="rect">
            <a:avLst/>
          </a:prstGeom>
          <a:noFill/>
          <a:ln>
            <a:noFill/>
          </a:ln>
        </p:spPr>
        <p:txBody>
          <a:bodyPr spcFirstLastPara="1" wrap="square" lIns="130607" tIns="65286" rIns="130607" bIns="65286" anchor="ctr" anchorCtr="0">
            <a:noAutofit/>
          </a:bodyPr>
          <a:lstStyle/>
          <a:p>
            <a:r>
              <a:rPr lang="en-US" sz="3200" b="1" dirty="0">
                <a:solidFill>
                  <a:srgbClr val="006AAD"/>
                </a:solidFill>
                <a:latin typeface="+mj-lt"/>
                <a:ea typeface="Calibri"/>
                <a:cs typeface="Calibri"/>
                <a:sym typeface="Calibri"/>
              </a:rPr>
              <a:t>Software development</a:t>
            </a:r>
            <a:endParaRPr sz="3200" b="1" dirty="0">
              <a:solidFill>
                <a:srgbClr val="006AAD"/>
              </a:solidFill>
              <a:latin typeface="+mj-lt"/>
            </a:endParaRPr>
          </a:p>
        </p:txBody>
      </p:sp>
      <p:pic>
        <p:nvPicPr>
          <p:cNvPr id="4" name="Picture 3">
            <a:extLst>
              <a:ext uri="{FF2B5EF4-FFF2-40B4-BE49-F238E27FC236}">
                <a16:creationId xmlns:a16="http://schemas.microsoft.com/office/drawing/2014/main" id="{2075FC0C-61B0-425D-91D7-196757AFDBCB}"/>
              </a:ext>
            </a:extLst>
          </p:cNvPr>
          <p:cNvPicPr>
            <a:picLocks noChangeAspect="1"/>
          </p:cNvPicPr>
          <p:nvPr/>
        </p:nvPicPr>
        <p:blipFill rotWithShape="1">
          <a:blip r:embed="rId3"/>
          <a:srcRect l="4224" t="19288" r="47354" b="7275"/>
          <a:stretch/>
        </p:blipFill>
        <p:spPr>
          <a:xfrm>
            <a:off x="594803" y="1162877"/>
            <a:ext cx="6676009" cy="5695123"/>
          </a:xfrm>
          <a:prstGeom prst="rect">
            <a:avLst/>
          </a:prstGeom>
        </p:spPr>
      </p:pic>
      <p:sp>
        <p:nvSpPr>
          <p:cNvPr id="8" name="Arrow: Left 7">
            <a:extLst>
              <a:ext uri="{FF2B5EF4-FFF2-40B4-BE49-F238E27FC236}">
                <a16:creationId xmlns:a16="http://schemas.microsoft.com/office/drawing/2014/main" id="{94303702-A94F-4842-BB06-D095324CB4A0}"/>
              </a:ext>
            </a:extLst>
          </p:cNvPr>
          <p:cNvSpPr/>
          <p:nvPr/>
        </p:nvSpPr>
        <p:spPr>
          <a:xfrm>
            <a:off x="6391923" y="2512704"/>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DE6D8EC-48B4-4280-BAD3-3901E662FFA8}"/>
              </a:ext>
            </a:extLst>
          </p:cNvPr>
          <p:cNvSpPr txBox="1"/>
          <p:nvPr/>
        </p:nvSpPr>
        <p:spPr>
          <a:xfrm>
            <a:off x="7608163" y="2493410"/>
            <a:ext cx="3302493" cy="523220"/>
          </a:xfrm>
          <a:prstGeom prst="rect">
            <a:avLst/>
          </a:prstGeom>
          <a:noFill/>
        </p:spPr>
        <p:txBody>
          <a:bodyPr wrap="square" rtlCol="0">
            <a:spAutoFit/>
          </a:bodyPr>
          <a:lstStyle/>
          <a:p>
            <a:r>
              <a:rPr lang="en-US" sz="2800" dirty="0"/>
              <a:t>Executable file</a:t>
            </a:r>
          </a:p>
        </p:txBody>
      </p:sp>
      <p:pic>
        <p:nvPicPr>
          <p:cNvPr id="10" name="Picture 9">
            <a:extLst>
              <a:ext uri="{FF2B5EF4-FFF2-40B4-BE49-F238E27FC236}">
                <a16:creationId xmlns:a16="http://schemas.microsoft.com/office/drawing/2014/main" id="{519CB8BE-5FF9-4CAA-AF56-31132164A569}"/>
              </a:ext>
            </a:extLst>
          </p:cNvPr>
          <p:cNvPicPr>
            <a:picLocks noChangeAspect="1"/>
          </p:cNvPicPr>
          <p:nvPr/>
        </p:nvPicPr>
        <p:blipFill>
          <a:blip r:embed="rId4"/>
          <a:stretch>
            <a:fillRect/>
          </a:stretch>
        </p:blipFill>
        <p:spPr>
          <a:xfrm>
            <a:off x="9563979" y="84401"/>
            <a:ext cx="2670279" cy="1548518"/>
          </a:xfrm>
          <a:prstGeom prst="rect">
            <a:avLst/>
          </a:prstGeom>
        </p:spPr>
      </p:pic>
    </p:spTree>
    <p:extLst>
      <p:ext uri="{BB962C8B-B14F-4D97-AF65-F5344CB8AC3E}">
        <p14:creationId xmlns:p14="http://schemas.microsoft.com/office/powerpoint/2010/main" val="1905535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1"/>
          <p:cNvSpPr/>
          <p:nvPr/>
        </p:nvSpPr>
        <p:spPr>
          <a:xfrm>
            <a:off x="98113" y="0"/>
            <a:ext cx="12192000" cy="1592143"/>
          </a:xfrm>
          <a:prstGeom prst="rect">
            <a:avLst/>
          </a:prstGeom>
          <a:noFill/>
          <a:ln>
            <a:noFill/>
          </a:ln>
        </p:spPr>
        <p:txBody>
          <a:bodyPr spcFirstLastPara="1" wrap="square" lIns="130607" tIns="65286" rIns="130607" bIns="65286" anchor="ctr" anchorCtr="0">
            <a:noAutofit/>
          </a:bodyPr>
          <a:lstStyle/>
          <a:p>
            <a:r>
              <a:rPr lang="en-US" sz="3200" b="1" dirty="0">
                <a:solidFill>
                  <a:srgbClr val="006AAD"/>
                </a:solidFill>
                <a:latin typeface="+mj-lt"/>
                <a:ea typeface="Calibri"/>
                <a:cs typeface="Calibri"/>
                <a:sym typeface="Calibri"/>
              </a:rPr>
              <a:t>Software development</a:t>
            </a:r>
            <a:endParaRPr sz="3200" b="1" dirty="0">
              <a:solidFill>
                <a:srgbClr val="006AAD"/>
              </a:solidFill>
              <a:latin typeface="+mj-lt"/>
            </a:endParaRPr>
          </a:p>
        </p:txBody>
      </p:sp>
      <p:pic>
        <p:nvPicPr>
          <p:cNvPr id="3" name="Picture 2">
            <a:extLst>
              <a:ext uri="{FF2B5EF4-FFF2-40B4-BE49-F238E27FC236}">
                <a16:creationId xmlns:a16="http://schemas.microsoft.com/office/drawing/2014/main" id="{0713D87E-3CC5-4D32-999F-F4FBA21CCB67}"/>
              </a:ext>
            </a:extLst>
          </p:cNvPr>
          <p:cNvPicPr>
            <a:picLocks noChangeAspect="1"/>
          </p:cNvPicPr>
          <p:nvPr/>
        </p:nvPicPr>
        <p:blipFill rotWithShape="1">
          <a:blip r:embed="rId3"/>
          <a:srcRect l="5607" t="9579" r="63665" b="24272"/>
          <a:stretch/>
        </p:blipFill>
        <p:spPr>
          <a:xfrm>
            <a:off x="630314" y="1242874"/>
            <a:ext cx="4474346" cy="5417987"/>
          </a:xfrm>
          <a:prstGeom prst="rect">
            <a:avLst/>
          </a:prstGeom>
        </p:spPr>
      </p:pic>
      <p:sp>
        <p:nvSpPr>
          <p:cNvPr id="11" name="Arrow: Left 10">
            <a:extLst>
              <a:ext uri="{FF2B5EF4-FFF2-40B4-BE49-F238E27FC236}">
                <a16:creationId xmlns:a16="http://schemas.microsoft.com/office/drawing/2014/main" id="{4C1C6325-3943-496A-8AB4-1F5D4EA3C70A}"/>
              </a:ext>
            </a:extLst>
          </p:cNvPr>
          <p:cNvSpPr/>
          <p:nvPr/>
        </p:nvSpPr>
        <p:spPr>
          <a:xfrm>
            <a:off x="5606796" y="5531112"/>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5A540B7-C1AB-4C1C-9D2B-58F048E02D91}"/>
              </a:ext>
            </a:extLst>
          </p:cNvPr>
          <p:cNvSpPr txBox="1"/>
          <p:nvPr/>
        </p:nvSpPr>
        <p:spPr>
          <a:xfrm>
            <a:off x="6924582" y="5521995"/>
            <a:ext cx="4314547" cy="523220"/>
          </a:xfrm>
          <a:prstGeom prst="rect">
            <a:avLst/>
          </a:prstGeom>
          <a:noFill/>
        </p:spPr>
        <p:txBody>
          <a:bodyPr wrap="square" rtlCol="0">
            <a:spAutoFit/>
          </a:bodyPr>
          <a:lstStyle/>
          <a:p>
            <a:r>
              <a:rPr lang="en-US" sz="2800" dirty="0"/>
              <a:t>Select salmonid species</a:t>
            </a:r>
          </a:p>
        </p:txBody>
      </p:sp>
      <p:pic>
        <p:nvPicPr>
          <p:cNvPr id="9" name="Picture 8">
            <a:extLst>
              <a:ext uri="{FF2B5EF4-FFF2-40B4-BE49-F238E27FC236}">
                <a16:creationId xmlns:a16="http://schemas.microsoft.com/office/drawing/2014/main" id="{BD3D51CC-E0F5-4910-88E4-37F8677CD80C}"/>
              </a:ext>
            </a:extLst>
          </p:cNvPr>
          <p:cNvPicPr>
            <a:picLocks noChangeAspect="1"/>
          </p:cNvPicPr>
          <p:nvPr/>
        </p:nvPicPr>
        <p:blipFill>
          <a:blip r:embed="rId4"/>
          <a:stretch>
            <a:fillRect/>
          </a:stretch>
        </p:blipFill>
        <p:spPr>
          <a:xfrm>
            <a:off x="9563979" y="84401"/>
            <a:ext cx="2670279" cy="1548518"/>
          </a:xfrm>
          <a:prstGeom prst="rect">
            <a:avLst/>
          </a:prstGeom>
        </p:spPr>
      </p:pic>
    </p:spTree>
    <p:extLst>
      <p:ext uri="{BB962C8B-B14F-4D97-AF65-F5344CB8AC3E}">
        <p14:creationId xmlns:p14="http://schemas.microsoft.com/office/powerpoint/2010/main" val="3971774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1"/>
          <p:cNvSpPr/>
          <p:nvPr/>
        </p:nvSpPr>
        <p:spPr>
          <a:xfrm>
            <a:off x="98113" y="0"/>
            <a:ext cx="12192000" cy="1592143"/>
          </a:xfrm>
          <a:prstGeom prst="rect">
            <a:avLst/>
          </a:prstGeom>
          <a:noFill/>
          <a:ln>
            <a:noFill/>
          </a:ln>
        </p:spPr>
        <p:txBody>
          <a:bodyPr spcFirstLastPara="1" wrap="square" lIns="130607" tIns="65286" rIns="130607" bIns="65286" anchor="ctr" anchorCtr="0">
            <a:noAutofit/>
          </a:bodyPr>
          <a:lstStyle/>
          <a:p>
            <a:r>
              <a:rPr lang="en-US" sz="3200" b="1" dirty="0">
                <a:solidFill>
                  <a:srgbClr val="006AAD"/>
                </a:solidFill>
                <a:latin typeface="+mj-lt"/>
                <a:ea typeface="Calibri"/>
                <a:cs typeface="Calibri"/>
                <a:sym typeface="Calibri"/>
              </a:rPr>
              <a:t>Software development</a:t>
            </a:r>
            <a:endParaRPr sz="3200" b="1" dirty="0">
              <a:solidFill>
                <a:srgbClr val="006AAD"/>
              </a:solidFill>
              <a:latin typeface="+mj-lt"/>
            </a:endParaRPr>
          </a:p>
        </p:txBody>
      </p:sp>
      <p:sp>
        <p:nvSpPr>
          <p:cNvPr id="11" name="Arrow: Left 10">
            <a:extLst>
              <a:ext uri="{FF2B5EF4-FFF2-40B4-BE49-F238E27FC236}">
                <a16:creationId xmlns:a16="http://schemas.microsoft.com/office/drawing/2014/main" id="{4C1C6325-3943-496A-8AB4-1F5D4EA3C70A}"/>
              </a:ext>
            </a:extLst>
          </p:cNvPr>
          <p:cNvSpPr/>
          <p:nvPr/>
        </p:nvSpPr>
        <p:spPr>
          <a:xfrm>
            <a:off x="5047503" y="3671535"/>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5A540B7-C1AB-4C1C-9D2B-58F048E02D91}"/>
              </a:ext>
            </a:extLst>
          </p:cNvPr>
          <p:cNvSpPr txBox="1"/>
          <p:nvPr/>
        </p:nvSpPr>
        <p:spPr>
          <a:xfrm>
            <a:off x="6338655" y="3659664"/>
            <a:ext cx="4314547" cy="523220"/>
          </a:xfrm>
          <a:prstGeom prst="rect">
            <a:avLst/>
          </a:prstGeom>
          <a:noFill/>
        </p:spPr>
        <p:txBody>
          <a:bodyPr wrap="square" rtlCol="0">
            <a:spAutoFit/>
          </a:bodyPr>
          <a:lstStyle/>
          <a:p>
            <a:r>
              <a:rPr lang="en-US" sz="2800" dirty="0"/>
              <a:t>Input feed ingredients</a:t>
            </a:r>
          </a:p>
        </p:txBody>
      </p:sp>
      <p:pic>
        <p:nvPicPr>
          <p:cNvPr id="4" name="Picture 3">
            <a:extLst>
              <a:ext uri="{FF2B5EF4-FFF2-40B4-BE49-F238E27FC236}">
                <a16:creationId xmlns:a16="http://schemas.microsoft.com/office/drawing/2014/main" id="{C4755847-A2F7-44D0-A594-948C8F53697A}"/>
              </a:ext>
            </a:extLst>
          </p:cNvPr>
          <p:cNvPicPr>
            <a:picLocks noChangeAspect="1"/>
          </p:cNvPicPr>
          <p:nvPr/>
        </p:nvPicPr>
        <p:blipFill rotWithShape="1">
          <a:blip r:embed="rId3"/>
          <a:srcRect l="19515" t="15533" r="57844" b="16117"/>
          <a:stretch/>
        </p:blipFill>
        <p:spPr>
          <a:xfrm>
            <a:off x="1127445" y="1154097"/>
            <a:ext cx="3250483" cy="5519508"/>
          </a:xfrm>
          <a:prstGeom prst="rect">
            <a:avLst/>
          </a:prstGeom>
        </p:spPr>
      </p:pic>
      <p:pic>
        <p:nvPicPr>
          <p:cNvPr id="9" name="Picture 8">
            <a:extLst>
              <a:ext uri="{FF2B5EF4-FFF2-40B4-BE49-F238E27FC236}">
                <a16:creationId xmlns:a16="http://schemas.microsoft.com/office/drawing/2014/main" id="{D46FC172-5220-4471-A20E-E7C126A9CECE}"/>
              </a:ext>
            </a:extLst>
          </p:cNvPr>
          <p:cNvPicPr>
            <a:picLocks noChangeAspect="1"/>
          </p:cNvPicPr>
          <p:nvPr/>
        </p:nvPicPr>
        <p:blipFill>
          <a:blip r:embed="rId4"/>
          <a:stretch>
            <a:fillRect/>
          </a:stretch>
        </p:blipFill>
        <p:spPr>
          <a:xfrm>
            <a:off x="9563979" y="84401"/>
            <a:ext cx="2670279" cy="1548518"/>
          </a:xfrm>
          <a:prstGeom prst="rect">
            <a:avLst/>
          </a:prstGeom>
        </p:spPr>
      </p:pic>
    </p:spTree>
    <p:extLst>
      <p:ext uri="{BB962C8B-B14F-4D97-AF65-F5344CB8AC3E}">
        <p14:creationId xmlns:p14="http://schemas.microsoft.com/office/powerpoint/2010/main" val="815111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1"/>
          <p:cNvSpPr/>
          <p:nvPr/>
        </p:nvSpPr>
        <p:spPr>
          <a:xfrm>
            <a:off x="98113" y="0"/>
            <a:ext cx="12192000" cy="1592143"/>
          </a:xfrm>
          <a:prstGeom prst="rect">
            <a:avLst/>
          </a:prstGeom>
          <a:noFill/>
          <a:ln>
            <a:noFill/>
          </a:ln>
        </p:spPr>
        <p:txBody>
          <a:bodyPr spcFirstLastPara="1" wrap="square" lIns="130607" tIns="65286" rIns="130607" bIns="65286" anchor="ctr" anchorCtr="0">
            <a:noAutofit/>
          </a:bodyPr>
          <a:lstStyle/>
          <a:p>
            <a:r>
              <a:rPr lang="en-US" sz="3200" b="1" dirty="0">
                <a:solidFill>
                  <a:srgbClr val="006AAD"/>
                </a:solidFill>
                <a:latin typeface="+mj-lt"/>
                <a:ea typeface="Calibri"/>
                <a:cs typeface="Calibri"/>
                <a:sym typeface="Calibri"/>
              </a:rPr>
              <a:t>Software development</a:t>
            </a:r>
            <a:endParaRPr sz="3200" b="1" dirty="0">
              <a:solidFill>
                <a:srgbClr val="006AAD"/>
              </a:solidFill>
              <a:latin typeface="+mj-lt"/>
            </a:endParaRPr>
          </a:p>
        </p:txBody>
      </p:sp>
      <p:pic>
        <p:nvPicPr>
          <p:cNvPr id="3" name="Picture 2">
            <a:extLst>
              <a:ext uri="{FF2B5EF4-FFF2-40B4-BE49-F238E27FC236}">
                <a16:creationId xmlns:a16="http://schemas.microsoft.com/office/drawing/2014/main" id="{6385639C-255E-40B5-98BD-6F96B97F0606}"/>
              </a:ext>
            </a:extLst>
          </p:cNvPr>
          <p:cNvPicPr>
            <a:picLocks noChangeAspect="1"/>
          </p:cNvPicPr>
          <p:nvPr/>
        </p:nvPicPr>
        <p:blipFill rotWithShape="1">
          <a:blip r:embed="rId3"/>
          <a:srcRect t="2589" b="22718"/>
          <a:stretch/>
        </p:blipFill>
        <p:spPr>
          <a:xfrm>
            <a:off x="0" y="1669002"/>
            <a:ext cx="12192000" cy="5122416"/>
          </a:xfrm>
          <a:prstGeom prst="rect">
            <a:avLst/>
          </a:prstGeom>
        </p:spPr>
      </p:pic>
      <p:pic>
        <p:nvPicPr>
          <p:cNvPr id="8" name="Picture 7">
            <a:extLst>
              <a:ext uri="{FF2B5EF4-FFF2-40B4-BE49-F238E27FC236}">
                <a16:creationId xmlns:a16="http://schemas.microsoft.com/office/drawing/2014/main" id="{D1072E39-AE87-4A97-B49F-DAA697D6D4DF}"/>
              </a:ext>
            </a:extLst>
          </p:cNvPr>
          <p:cNvPicPr>
            <a:picLocks noChangeAspect="1"/>
          </p:cNvPicPr>
          <p:nvPr/>
        </p:nvPicPr>
        <p:blipFill>
          <a:blip r:embed="rId4"/>
          <a:stretch>
            <a:fillRect/>
          </a:stretch>
        </p:blipFill>
        <p:spPr>
          <a:xfrm>
            <a:off x="9563979" y="84401"/>
            <a:ext cx="2670279" cy="154851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2"/>
          <p:cNvSpPr/>
          <p:nvPr/>
        </p:nvSpPr>
        <p:spPr>
          <a:xfrm>
            <a:off x="7808127" y="4180114"/>
            <a:ext cx="3507724" cy="2655540"/>
          </a:xfrm>
          <a:prstGeom prst="rect">
            <a:avLst/>
          </a:prstGeom>
          <a:noFill/>
          <a:ln>
            <a:noFill/>
          </a:ln>
        </p:spPr>
      </p:sp>
      <p:sp>
        <p:nvSpPr>
          <p:cNvPr id="111" name="Google Shape;111;p2"/>
          <p:cNvSpPr/>
          <p:nvPr/>
        </p:nvSpPr>
        <p:spPr>
          <a:xfrm>
            <a:off x="1" y="1"/>
            <a:ext cx="12191999" cy="1592036"/>
          </a:xfrm>
          <a:prstGeom prst="rect">
            <a:avLst/>
          </a:prstGeom>
          <a:noFill/>
          <a:ln>
            <a:noFill/>
          </a:ln>
        </p:spPr>
        <p:txBody>
          <a:bodyPr spcFirstLastPara="1" wrap="square" lIns="130607" tIns="65286" rIns="130607" bIns="65286" anchor="ctr" anchorCtr="0">
            <a:noAutofit/>
          </a:bodyPr>
          <a:lstStyle/>
          <a:p>
            <a:pPr algn="ctr"/>
            <a:r>
              <a:rPr lang="en-US" sz="5714" b="1" dirty="0">
                <a:solidFill>
                  <a:schemeClr val="accent3"/>
                </a:solidFill>
                <a:latin typeface="+mj-lt"/>
                <a:ea typeface="Calibri"/>
                <a:cs typeface="Calibri"/>
                <a:sym typeface="Calibri"/>
              </a:rPr>
              <a:t>Roadmap</a:t>
            </a:r>
            <a:endParaRPr sz="5714" b="1" dirty="0">
              <a:solidFill>
                <a:schemeClr val="accent3"/>
              </a:solidFill>
              <a:latin typeface="+mj-lt"/>
            </a:endParaRPr>
          </a:p>
        </p:txBody>
      </p:sp>
      <p:pic>
        <p:nvPicPr>
          <p:cNvPr id="2" name="Picture 1">
            <a:extLst>
              <a:ext uri="{FF2B5EF4-FFF2-40B4-BE49-F238E27FC236}">
                <a16:creationId xmlns:a16="http://schemas.microsoft.com/office/drawing/2014/main" id="{49B11C42-B56A-415C-9BE2-06CB35979D1D}"/>
              </a:ext>
            </a:extLst>
          </p:cNvPr>
          <p:cNvPicPr>
            <a:picLocks noChangeAspect="1"/>
          </p:cNvPicPr>
          <p:nvPr/>
        </p:nvPicPr>
        <p:blipFill>
          <a:blip r:embed="rId3"/>
          <a:stretch>
            <a:fillRect/>
          </a:stretch>
        </p:blipFill>
        <p:spPr>
          <a:xfrm>
            <a:off x="734103" y="1625130"/>
            <a:ext cx="10723793" cy="457239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6A56DA-F815-42AD-AF1A-D1B93C6F9626}"/>
              </a:ext>
            </a:extLst>
          </p:cNvPr>
          <p:cNvPicPr>
            <a:picLocks noChangeAspect="1"/>
          </p:cNvPicPr>
          <p:nvPr/>
        </p:nvPicPr>
        <p:blipFill rotWithShape="1">
          <a:blip r:embed="rId2"/>
          <a:srcRect l="6696" t="11270" r="42768" b="6826"/>
          <a:stretch/>
        </p:blipFill>
        <p:spPr>
          <a:xfrm>
            <a:off x="152400" y="1077686"/>
            <a:ext cx="6161314" cy="5617029"/>
          </a:xfrm>
          <a:prstGeom prst="rect">
            <a:avLst/>
          </a:prstGeom>
        </p:spPr>
      </p:pic>
      <p:pic>
        <p:nvPicPr>
          <p:cNvPr id="1026" name="Picture 2" descr="Figure 2">
            <a:extLst>
              <a:ext uri="{FF2B5EF4-FFF2-40B4-BE49-F238E27FC236}">
                <a16:creationId xmlns:a16="http://schemas.microsoft.com/office/drawing/2014/main" id="{137D4FA0-AC64-4CB7-A1C6-8CC951C7F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322" y="1375192"/>
            <a:ext cx="4834921" cy="4920344"/>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355;p12">
            <a:extLst>
              <a:ext uri="{FF2B5EF4-FFF2-40B4-BE49-F238E27FC236}">
                <a16:creationId xmlns:a16="http://schemas.microsoft.com/office/drawing/2014/main" id="{36E10628-0B90-4B39-B019-753029EE2C28}"/>
              </a:ext>
            </a:extLst>
          </p:cNvPr>
          <p:cNvSpPr/>
          <p:nvPr/>
        </p:nvSpPr>
        <p:spPr>
          <a:xfrm>
            <a:off x="-10744" y="0"/>
            <a:ext cx="12192000" cy="1592143"/>
          </a:xfrm>
          <a:prstGeom prst="rect">
            <a:avLst/>
          </a:prstGeom>
          <a:noFill/>
          <a:ln>
            <a:noFill/>
          </a:ln>
        </p:spPr>
        <p:txBody>
          <a:bodyPr spcFirstLastPara="1" wrap="square" lIns="130607" tIns="65286" rIns="130607" bIns="65286" anchor="ctr" anchorCtr="0">
            <a:noAutofit/>
          </a:bodyPr>
          <a:lstStyle/>
          <a:p>
            <a:r>
              <a:rPr lang="en-US" sz="3200" b="1" dirty="0">
                <a:solidFill>
                  <a:srgbClr val="006AAD"/>
                </a:solidFill>
                <a:latin typeface="+mj-lt"/>
                <a:ea typeface="Calibri"/>
                <a:cs typeface="Calibri"/>
                <a:sym typeface="Calibri"/>
              </a:rPr>
              <a:t>  Publications</a:t>
            </a:r>
            <a:endParaRPr sz="3200" b="1" dirty="0">
              <a:solidFill>
                <a:srgbClr val="006AAD"/>
              </a:solidFill>
              <a:latin typeface="+mj-lt"/>
            </a:endParaRPr>
          </a:p>
        </p:txBody>
      </p:sp>
      <p:pic>
        <p:nvPicPr>
          <p:cNvPr id="9" name="Picture 8">
            <a:extLst>
              <a:ext uri="{FF2B5EF4-FFF2-40B4-BE49-F238E27FC236}">
                <a16:creationId xmlns:a16="http://schemas.microsoft.com/office/drawing/2014/main" id="{13E95F47-9D56-4F3B-A5F1-8682E064A859}"/>
              </a:ext>
            </a:extLst>
          </p:cNvPr>
          <p:cNvPicPr>
            <a:picLocks noChangeAspect="1"/>
          </p:cNvPicPr>
          <p:nvPr/>
        </p:nvPicPr>
        <p:blipFill>
          <a:blip r:embed="rId4"/>
          <a:stretch>
            <a:fillRect/>
          </a:stretch>
        </p:blipFill>
        <p:spPr>
          <a:xfrm>
            <a:off x="9563979" y="84401"/>
            <a:ext cx="2670279" cy="1548518"/>
          </a:xfrm>
          <a:prstGeom prst="rect">
            <a:avLst/>
          </a:prstGeom>
        </p:spPr>
      </p:pic>
    </p:spTree>
    <p:extLst>
      <p:ext uri="{BB962C8B-B14F-4D97-AF65-F5344CB8AC3E}">
        <p14:creationId xmlns:p14="http://schemas.microsoft.com/office/powerpoint/2010/main" val="1121625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2"/>
          <p:cNvSpPr/>
          <p:nvPr/>
        </p:nvSpPr>
        <p:spPr>
          <a:xfrm>
            <a:off x="-10744" y="0"/>
            <a:ext cx="12192000" cy="1592143"/>
          </a:xfrm>
          <a:prstGeom prst="rect">
            <a:avLst/>
          </a:prstGeom>
          <a:noFill/>
          <a:ln>
            <a:noFill/>
          </a:ln>
        </p:spPr>
        <p:txBody>
          <a:bodyPr spcFirstLastPara="1" wrap="square" lIns="130607" tIns="65286" rIns="130607" bIns="65286" anchor="ctr" anchorCtr="0">
            <a:noAutofit/>
          </a:bodyPr>
          <a:lstStyle/>
          <a:p>
            <a:r>
              <a:rPr lang="en-US" sz="3200" b="1" dirty="0">
                <a:solidFill>
                  <a:srgbClr val="006AAD"/>
                </a:solidFill>
                <a:latin typeface="+mj-lt"/>
                <a:ea typeface="Calibri"/>
                <a:cs typeface="Calibri"/>
                <a:sym typeface="Calibri"/>
              </a:rPr>
              <a:t>Publications</a:t>
            </a:r>
            <a:endParaRPr sz="3200" b="1" dirty="0">
              <a:solidFill>
                <a:srgbClr val="006AAD"/>
              </a:solidFill>
              <a:latin typeface="+mj-lt"/>
            </a:endParaRPr>
          </a:p>
        </p:txBody>
      </p:sp>
      <p:sp>
        <p:nvSpPr>
          <p:cNvPr id="356" name="Google Shape;356;p12"/>
          <p:cNvSpPr txBox="1"/>
          <p:nvPr/>
        </p:nvSpPr>
        <p:spPr>
          <a:xfrm>
            <a:off x="10747" y="1428420"/>
            <a:ext cx="12170509" cy="4930597"/>
          </a:xfrm>
          <a:prstGeom prst="rect">
            <a:avLst/>
          </a:prstGeom>
          <a:noFill/>
          <a:ln>
            <a:noFill/>
          </a:ln>
        </p:spPr>
        <p:txBody>
          <a:bodyPr spcFirstLastPara="1" wrap="square" lIns="130607" tIns="65286" rIns="130607" bIns="65286" anchor="t" anchorCtr="0">
            <a:spAutoFit/>
          </a:bodyPr>
          <a:lstStyle/>
          <a:p>
            <a:pPr>
              <a:lnSpc>
                <a:spcPct val="107000"/>
              </a:lnSpc>
            </a:pPr>
            <a:endParaRPr sz="1786" dirty="0">
              <a:solidFill>
                <a:schemeClr val="dk1"/>
              </a:solidFill>
              <a:highlight>
                <a:srgbClr val="FFFFFF"/>
              </a:highlight>
              <a:latin typeface="Arial"/>
              <a:ea typeface="Arial"/>
              <a:cs typeface="Arial"/>
              <a:sym typeface="Arial"/>
            </a:endParaRPr>
          </a:p>
          <a:p>
            <a:pPr>
              <a:lnSpc>
                <a:spcPct val="107000"/>
              </a:lnSpc>
            </a:pPr>
            <a:endParaRPr sz="1786" dirty="0">
              <a:solidFill>
                <a:schemeClr val="dk1"/>
              </a:solidFill>
              <a:latin typeface="Arial"/>
              <a:ea typeface="Arial"/>
              <a:cs typeface="Arial"/>
              <a:sym typeface="Arial"/>
            </a:endParaRPr>
          </a:p>
          <a:p>
            <a:pPr>
              <a:lnSpc>
                <a:spcPct val="107000"/>
              </a:lnSpc>
            </a:pPr>
            <a:r>
              <a:rPr lang="en-US" sz="2000" dirty="0">
                <a:solidFill>
                  <a:schemeClr val="dk1"/>
                </a:solidFill>
                <a:highlight>
                  <a:srgbClr val="FFFFFF"/>
                </a:highlight>
                <a:latin typeface="Arial"/>
                <a:ea typeface="Arial"/>
                <a:cs typeface="Arial"/>
                <a:sym typeface="Arial"/>
              </a:rPr>
              <a:t>McKuin, B., Kapuscinski, A., </a:t>
            </a:r>
            <a:r>
              <a:rPr lang="en-US" sz="2000" dirty="0" err="1">
                <a:solidFill>
                  <a:schemeClr val="dk1"/>
                </a:solidFill>
                <a:highlight>
                  <a:srgbClr val="FFFFFF"/>
                </a:highlight>
                <a:latin typeface="Arial"/>
                <a:ea typeface="Arial"/>
                <a:cs typeface="Arial"/>
                <a:sym typeface="Arial"/>
              </a:rPr>
              <a:t>Sarker</a:t>
            </a:r>
            <a:r>
              <a:rPr lang="en-US" sz="2000" dirty="0">
                <a:solidFill>
                  <a:schemeClr val="dk1"/>
                </a:solidFill>
                <a:highlight>
                  <a:srgbClr val="FFFFFF"/>
                </a:highlight>
                <a:latin typeface="Arial"/>
                <a:ea typeface="Arial"/>
                <a:cs typeface="Arial"/>
                <a:sym typeface="Arial"/>
              </a:rPr>
              <a:t>, P., Cheek, N., Colwell, A, Lim, J. 2021. Meta-model database for </a:t>
            </a:r>
            <a:r>
              <a:rPr lang="en-US" sz="2000" i="1" dirty="0">
                <a:solidFill>
                  <a:schemeClr val="dk1"/>
                </a:solidFill>
                <a:highlight>
                  <a:srgbClr val="FFFFFF"/>
                </a:highlight>
                <a:latin typeface="Arial"/>
                <a:ea typeface="Arial"/>
                <a:cs typeface="Arial"/>
                <a:sym typeface="Arial"/>
              </a:rPr>
              <a:t>F3Mixr</a:t>
            </a:r>
            <a:r>
              <a:rPr lang="en-US" sz="2000" dirty="0">
                <a:solidFill>
                  <a:schemeClr val="dk1"/>
                </a:solidFill>
                <a:highlight>
                  <a:srgbClr val="FFFFFF"/>
                </a:highlight>
                <a:latin typeface="Arial"/>
                <a:ea typeface="Arial"/>
                <a:cs typeface="Arial"/>
                <a:sym typeface="Arial"/>
              </a:rPr>
              <a:t>: An economic and environmental sustainability decision-support tool for fish-free aquafeed. DRYAD Repository. DOI: 10.6071/M3809Z (temporary link available on request). </a:t>
            </a:r>
            <a:endParaRPr sz="2000" dirty="0"/>
          </a:p>
          <a:p>
            <a:pPr>
              <a:lnSpc>
                <a:spcPct val="107000"/>
              </a:lnSpc>
            </a:pPr>
            <a:endParaRPr sz="2000" dirty="0">
              <a:solidFill>
                <a:schemeClr val="dk1"/>
              </a:solidFill>
              <a:latin typeface="Arial"/>
              <a:ea typeface="Arial"/>
              <a:cs typeface="Arial"/>
              <a:sym typeface="Arial"/>
            </a:endParaRPr>
          </a:p>
          <a:p>
            <a:pPr>
              <a:lnSpc>
                <a:spcPct val="107000"/>
              </a:lnSpc>
            </a:pPr>
            <a:r>
              <a:rPr lang="en-US" sz="2000" dirty="0">
                <a:solidFill>
                  <a:schemeClr val="dk1"/>
                </a:solidFill>
                <a:highlight>
                  <a:srgbClr val="FFFFFF"/>
                </a:highlight>
                <a:latin typeface="Arial"/>
                <a:ea typeface="Arial"/>
                <a:cs typeface="Arial"/>
                <a:sym typeface="Arial"/>
              </a:rPr>
              <a:t>McKuin, B., Kapuscinski, A., </a:t>
            </a:r>
            <a:r>
              <a:rPr lang="en-US" sz="2000" dirty="0" err="1">
                <a:solidFill>
                  <a:schemeClr val="dk1"/>
                </a:solidFill>
                <a:highlight>
                  <a:srgbClr val="FFFFFF"/>
                </a:highlight>
                <a:latin typeface="Arial"/>
                <a:ea typeface="Arial"/>
                <a:cs typeface="Arial"/>
                <a:sym typeface="Arial"/>
              </a:rPr>
              <a:t>Sarker</a:t>
            </a:r>
            <a:r>
              <a:rPr lang="en-US" sz="2000" dirty="0">
                <a:solidFill>
                  <a:schemeClr val="dk1"/>
                </a:solidFill>
                <a:highlight>
                  <a:srgbClr val="FFFFFF"/>
                </a:highlight>
                <a:latin typeface="Arial"/>
                <a:ea typeface="Arial"/>
                <a:cs typeface="Arial"/>
                <a:sym typeface="Arial"/>
              </a:rPr>
              <a:t>, P., Schoffstall, B., &amp; Lee, M. 2021. Software for </a:t>
            </a:r>
            <a:r>
              <a:rPr lang="en-US" sz="2000" i="1" dirty="0">
                <a:solidFill>
                  <a:schemeClr val="dk1"/>
                </a:solidFill>
                <a:highlight>
                  <a:srgbClr val="FFFFFF"/>
                </a:highlight>
                <a:latin typeface="Arial"/>
                <a:ea typeface="Arial"/>
                <a:cs typeface="Arial"/>
                <a:sym typeface="Arial"/>
              </a:rPr>
              <a:t>F3Mixr</a:t>
            </a:r>
            <a:r>
              <a:rPr lang="en-US" sz="2000" dirty="0">
                <a:solidFill>
                  <a:schemeClr val="dk1"/>
                </a:solidFill>
                <a:highlight>
                  <a:srgbClr val="FFFFFF"/>
                </a:highlight>
                <a:latin typeface="Arial"/>
                <a:ea typeface="Arial"/>
                <a:cs typeface="Arial"/>
                <a:sym typeface="Arial"/>
              </a:rPr>
              <a:t>: An economic and environmental sustainability decision-support tool for fish-free aquafeed. DRYAD Repository. DOI: 10.6071/M3468D (temporary link available on request).</a:t>
            </a:r>
            <a:endParaRPr sz="2000" dirty="0">
              <a:solidFill>
                <a:schemeClr val="dk1"/>
              </a:solidFill>
              <a:latin typeface="Arial"/>
              <a:ea typeface="Arial"/>
              <a:cs typeface="Arial"/>
              <a:sym typeface="Arial"/>
            </a:endParaRPr>
          </a:p>
          <a:p>
            <a:pPr>
              <a:lnSpc>
                <a:spcPct val="107000"/>
              </a:lnSpc>
            </a:pPr>
            <a:r>
              <a:rPr lang="en-US" sz="2000" dirty="0">
                <a:solidFill>
                  <a:schemeClr val="dk1"/>
                </a:solidFill>
                <a:highlight>
                  <a:srgbClr val="FFFFFF"/>
                </a:highlight>
                <a:latin typeface="Arial"/>
                <a:ea typeface="Arial"/>
                <a:cs typeface="Arial"/>
                <a:sym typeface="Arial"/>
              </a:rPr>
              <a:t> </a:t>
            </a:r>
            <a:endParaRPr sz="2000" dirty="0">
              <a:solidFill>
                <a:schemeClr val="dk1"/>
              </a:solidFill>
              <a:latin typeface="Arial"/>
              <a:ea typeface="Arial"/>
              <a:cs typeface="Arial"/>
              <a:sym typeface="Arial"/>
            </a:endParaRPr>
          </a:p>
          <a:p>
            <a:pPr>
              <a:lnSpc>
                <a:spcPct val="107000"/>
              </a:lnSpc>
            </a:pPr>
            <a:r>
              <a:rPr lang="en-US" sz="2000" dirty="0">
                <a:solidFill>
                  <a:schemeClr val="dk1"/>
                </a:solidFill>
                <a:highlight>
                  <a:srgbClr val="FFFFFF"/>
                </a:highlight>
                <a:latin typeface="Arial"/>
                <a:ea typeface="Arial"/>
                <a:cs typeface="Arial"/>
                <a:sym typeface="Arial"/>
              </a:rPr>
              <a:t>McKuin, B., Kapuscinski, A., </a:t>
            </a:r>
            <a:r>
              <a:rPr lang="en-US" sz="2000" dirty="0" err="1">
                <a:solidFill>
                  <a:schemeClr val="dk1"/>
                </a:solidFill>
                <a:highlight>
                  <a:srgbClr val="FFFFFF"/>
                </a:highlight>
                <a:latin typeface="Arial"/>
                <a:ea typeface="Arial"/>
                <a:cs typeface="Arial"/>
                <a:sym typeface="Arial"/>
              </a:rPr>
              <a:t>Sarker</a:t>
            </a:r>
            <a:r>
              <a:rPr lang="en-US" sz="2000" dirty="0">
                <a:solidFill>
                  <a:schemeClr val="dk1"/>
                </a:solidFill>
                <a:highlight>
                  <a:srgbClr val="FFFFFF"/>
                </a:highlight>
                <a:latin typeface="Arial"/>
                <a:ea typeface="Arial"/>
                <a:cs typeface="Arial"/>
                <a:sym typeface="Arial"/>
              </a:rPr>
              <a:t>, P., Cheek, N., Colwell, A., Greenwood, C. 2021. </a:t>
            </a:r>
            <a:r>
              <a:rPr lang="en-US" sz="2000" dirty="0">
                <a:effectLst/>
                <a:latin typeface="+mj-lt"/>
                <a:ea typeface="Times New Roman" panose="02020603050405020304" pitchFamily="18" charset="0"/>
              </a:rPr>
              <a:t>Life cycle assessment of the potential of heterotrophic microalgae as sustainable fish oil replacements in aquaculture feeds</a:t>
            </a:r>
            <a:r>
              <a:rPr lang="en-US" sz="2000" dirty="0">
                <a:solidFill>
                  <a:schemeClr val="dk1"/>
                </a:solidFill>
                <a:highlight>
                  <a:srgbClr val="FFFFFF"/>
                </a:highlight>
                <a:latin typeface="+mj-lt"/>
                <a:ea typeface="Arial"/>
                <a:cs typeface="Arial"/>
                <a:sym typeface="Arial"/>
              </a:rPr>
              <a:t>. </a:t>
            </a:r>
            <a:r>
              <a:rPr lang="en-US" sz="2000" i="1" dirty="0">
                <a:solidFill>
                  <a:schemeClr val="dk1"/>
                </a:solidFill>
                <a:highlight>
                  <a:srgbClr val="FFFFFF"/>
                </a:highlight>
                <a:latin typeface="+mj-lt"/>
                <a:ea typeface="Arial"/>
                <a:cs typeface="Arial"/>
                <a:sym typeface="Arial"/>
              </a:rPr>
              <a:t>Submitted</a:t>
            </a:r>
            <a:r>
              <a:rPr lang="en-US" sz="2000" i="1" dirty="0">
                <a:solidFill>
                  <a:schemeClr val="dk1"/>
                </a:solidFill>
                <a:highlight>
                  <a:srgbClr val="FFFFFF"/>
                </a:highlight>
                <a:latin typeface="Arial"/>
                <a:ea typeface="Arial"/>
                <a:cs typeface="Arial"/>
                <a:sym typeface="Arial"/>
              </a:rPr>
              <a:t>:</a:t>
            </a:r>
            <a:r>
              <a:rPr lang="en-US" sz="2000" dirty="0">
                <a:solidFill>
                  <a:schemeClr val="dk1"/>
                </a:solidFill>
                <a:highlight>
                  <a:srgbClr val="FFFFFF"/>
                </a:highlight>
                <a:latin typeface="Arial"/>
                <a:ea typeface="Arial"/>
                <a:cs typeface="Arial"/>
                <a:sym typeface="Arial"/>
              </a:rPr>
              <a:t> </a:t>
            </a:r>
            <a:r>
              <a:rPr lang="en-US" sz="2000" i="1" dirty="0">
                <a:solidFill>
                  <a:schemeClr val="dk1"/>
                </a:solidFill>
                <a:latin typeface="Arial"/>
                <a:ea typeface="Arial"/>
                <a:cs typeface="Arial"/>
                <a:sym typeface="Arial"/>
              </a:rPr>
              <a:t>Elementa Science of the Anthropocene</a:t>
            </a:r>
            <a:r>
              <a:rPr lang="en-US" sz="2000" dirty="0">
                <a:solidFill>
                  <a:schemeClr val="dk1"/>
                </a:solidFill>
                <a:latin typeface="Arial"/>
                <a:ea typeface="Arial"/>
                <a:cs typeface="Arial"/>
                <a:sym typeface="Arial"/>
              </a:rPr>
              <a:t>.</a:t>
            </a:r>
            <a:endParaRPr sz="2000" dirty="0"/>
          </a:p>
          <a:p>
            <a:pPr>
              <a:lnSpc>
                <a:spcPct val="107000"/>
              </a:lnSpc>
            </a:pPr>
            <a:endParaRPr sz="1786" dirty="0">
              <a:solidFill>
                <a:schemeClr val="dk1"/>
              </a:solidFill>
              <a:latin typeface="Arial"/>
              <a:ea typeface="Arial"/>
              <a:cs typeface="Arial"/>
              <a:sym typeface="Arial"/>
            </a:endParaRPr>
          </a:p>
          <a:p>
            <a:pPr>
              <a:lnSpc>
                <a:spcPct val="107000"/>
              </a:lnSpc>
            </a:pPr>
            <a:endParaRPr sz="1786" dirty="0">
              <a:solidFill>
                <a:schemeClr val="dk1"/>
              </a:solidFill>
              <a:latin typeface="Arial"/>
              <a:ea typeface="Arial"/>
              <a:cs typeface="Arial"/>
              <a:sym typeface="Arial"/>
            </a:endParaRPr>
          </a:p>
        </p:txBody>
      </p:sp>
      <p:pic>
        <p:nvPicPr>
          <p:cNvPr id="7" name="Picture 6">
            <a:extLst>
              <a:ext uri="{FF2B5EF4-FFF2-40B4-BE49-F238E27FC236}">
                <a16:creationId xmlns:a16="http://schemas.microsoft.com/office/drawing/2014/main" id="{21646ADA-822F-462C-86F5-25A530DF4F20}"/>
              </a:ext>
            </a:extLst>
          </p:cNvPr>
          <p:cNvPicPr>
            <a:picLocks noChangeAspect="1"/>
          </p:cNvPicPr>
          <p:nvPr/>
        </p:nvPicPr>
        <p:blipFill>
          <a:blip r:embed="rId3"/>
          <a:stretch>
            <a:fillRect/>
          </a:stretch>
        </p:blipFill>
        <p:spPr>
          <a:xfrm>
            <a:off x="9563979" y="84401"/>
            <a:ext cx="2670279" cy="154851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13"/>
          <p:cNvSpPr txBox="1">
            <a:spLocks noGrp="1"/>
          </p:cNvSpPr>
          <p:nvPr>
            <p:ph type="body" idx="1"/>
          </p:nvPr>
        </p:nvSpPr>
        <p:spPr>
          <a:xfrm>
            <a:off x="838200" y="1825626"/>
            <a:ext cx="10515429" cy="4351286"/>
          </a:xfrm>
          <a:prstGeom prst="rect">
            <a:avLst/>
          </a:prstGeom>
          <a:noFill/>
          <a:ln>
            <a:noFill/>
          </a:ln>
        </p:spPr>
        <p:txBody>
          <a:bodyPr spcFirstLastPara="1" vert="horz" wrap="square" lIns="130607" tIns="65286" rIns="130607" bIns="65286" rtlCol="0" anchor="t" anchorCtr="0">
            <a:normAutofit/>
          </a:bodyPr>
          <a:lstStyle/>
          <a:p>
            <a:pPr>
              <a:spcBef>
                <a:spcPts val="0"/>
              </a:spcBef>
              <a:buClr>
                <a:schemeClr val="dk1"/>
              </a:buClr>
              <a:buSzPts val="2400"/>
            </a:pPr>
            <a:r>
              <a:rPr lang="en-US" sz="3429" dirty="0"/>
              <a:t>Use process models used in life-cycle assessment to conduct techno-economic assessment of alternative ingredients</a:t>
            </a:r>
            <a:endParaRPr dirty="0"/>
          </a:p>
          <a:p>
            <a:pPr>
              <a:buClr>
                <a:schemeClr val="dk1"/>
              </a:buClr>
              <a:buSzPts val="2400"/>
            </a:pPr>
            <a:r>
              <a:rPr lang="en-US" sz="3429" dirty="0"/>
              <a:t>Add protein and amino acid data for conventional and alternative ingredients </a:t>
            </a:r>
            <a:endParaRPr dirty="0"/>
          </a:p>
        </p:txBody>
      </p:sp>
      <p:sp>
        <p:nvSpPr>
          <p:cNvPr id="362" name="Google Shape;362;p13"/>
          <p:cNvSpPr/>
          <p:nvPr/>
        </p:nvSpPr>
        <p:spPr>
          <a:xfrm>
            <a:off x="0" y="0"/>
            <a:ext cx="12192000" cy="1592143"/>
          </a:xfrm>
          <a:prstGeom prst="rect">
            <a:avLst/>
          </a:prstGeom>
          <a:noFill/>
          <a:ln>
            <a:noFill/>
          </a:ln>
        </p:spPr>
        <p:txBody>
          <a:bodyPr spcFirstLastPara="1" wrap="square" lIns="130607" tIns="65286" rIns="130607" bIns="65286" anchor="ctr" anchorCtr="0">
            <a:noAutofit/>
          </a:bodyPr>
          <a:lstStyle/>
          <a:p>
            <a:pPr algn="ctr"/>
            <a:r>
              <a:rPr lang="en-US" sz="5143" b="1" dirty="0">
                <a:solidFill>
                  <a:srgbClr val="006AAD"/>
                </a:solidFill>
                <a:latin typeface="Calibri"/>
                <a:ea typeface="Calibri"/>
                <a:cs typeface="Calibri"/>
                <a:sym typeface="Calibri"/>
              </a:rPr>
              <a:t>Meta-model database</a:t>
            </a:r>
            <a:endParaRPr sz="2571" b="1" dirty="0">
              <a:solidFill>
                <a:srgbClr val="006AAD"/>
              </a:solidFill>
            </a:endParaRPr>
          </a:p>
        </p:txBody>
      </p:sp>
      <p:sp>
        <p:nvSpPr>
          <p:cNvPr id="7" name="Rectangle 6">
            <a:extLst>
              <a:ext uri="{FF2B5EF4-FFF2-40B4-BE49-F238E27FC236}">
                <a16:creationId xmlns:a16="http://schemas.microsoft.com/office/drawing/2014/main" id="{EAC3608B-EF49-434B-8840-CDBD93FA6972}"/>
              </a:ext>
            </a:extLst>
          </p:cNvPr>
          <p:cNvSpPr/>
          <p:nvPr/>
        </p:nvSpPr>
        <p:spPr>
          <a:xfrm>
            <a:off x="-1" y="5790541"/>
            <a:ext cx="12234259" cy="1541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pic>
        <p:nvPicPr>
          <p:cNvPr id="2" name="Picture 1">
            <a:extLst>
              <a:ext uri="{FF2B5EF4-FFF2-40B4-BE49-F238E27FC236}">
                <a16:creationId xmlns:a16="http://schemas.microsoft.com/office/drawing/2014/main" id="{434F145F-4AF7-4B27-A795-2CB2CB9046DB}"/>
              </a:ext>
            </a:extLst>
          </p:cNvPr>
          <p:cNvPicPr>
            <a:picLocks noChangeAspect="1"/>
          </p:cNvPicPr>
          <p:nvPr/>
        </p:nvPicPr>
        <p:blipFill>
          <a:blip r:embed="rId3"/>
          <a:stretch>
            <a:fillRect/>
          </a:stretch>
        </p:blipFill>
        <p:spPr>
          <a:xfrm>
            <a:off x="9521721" y="160367"/>
            <a:ext cx="2670279" cy="154851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4"/>
          <p:cNvSpPr txBox="1">
            <a:spLocks noGrp="1"/>
          </p:cNvSpPr>
          <p:nvPr>
            <p:ph type="body" idx="4294967295"/>
          </p:nvPr>
        </p:nvSpPr>
        <p:spPr>
          <a:xfrm>
            <a:off x="838200" y="1825626"/>
            <a:ext cx="10515429" cy="4351286"/>
          </a:xfrm>
          <a:prstGeom prst="rect">
            <a:avLst/>
          </a:prstGeom>
          <a:noFill/>
          <a:ln>
            <a:noFill/>
          </a:ln>
        </p:spPr>
        <p:txBody>
          <a:bodyPr spcFirstLastPara="1" vert="horz" wrap="square" lIns="130607" tIns="65286" rIns="130607" bIns="65286" rtlCol="0" anchor="t" anchorCtr="0">
            <a:normAutofit/>
          </a:bodyPr>
          <a:lstStyle/>
          <a:p>
            <a:pPr>
              <a:spcBef>
                <a:spcPts val="0"/>
              </a:spcBef>
              <a:buClr>
                <a:schemeClr val="dk1"/>
              </a:buClr>
              <a:buSzPts val="2400"/>
            </a:pPr>
            <a:r>
              <a:rPr lang="en-US" sz="3429" dirty="0"/>
              <a:t>Add optional open source optimization tool</a:t>
            </a:r>
            <a:endParaRPr dirty="0"/>
          </a:p>
          <a:p>
            <a:pPr>
              <a:buClr>
                <a:schemeClr val="dk1"/>
              </a:buClr>
              <a:buSzPts val="2400"/>
            </a:pPr>
            <a:r>
              <a:rPr lang="en-US" sz="3429" dirty="0"/>
              <a:t>Produce software user’s manual and video demonstration</a:t>
            </a:r>
            <a:endParaRPr dirty="0"/>
          </a:p>
        </p:txBody>
      </p:sp>
      <p:sp>
        <p:nvSpPr>
          <p:cNvPr id="368" name="Google Shape;368;p14"/>
          <p:cNvSpPr/>
          <p:nvPr/>
        </p:nvSpPr>
        <p:spPr>
          <a:xfrm>
            <a:off x="0" y="0"/>
            <a:ext cx="12192000" cy="1592143"/>
          </a:xfrm>
          <a:prstGeom prst="rect">
            <a:avLst/>
          </a:prstGeom>
          <a:noFill/>
          <a:ln>
            <a:noFill/>
          </a:ln>
        </p:spPr>
        <p:txBody>
          <a:bodyPr spcFirstLastPara="1" wrap="square" lIns="130607" tIns="65286" rIns="130607" bIns="65286" anchor="ctr" anchorCtr="0">
            <a:noAutofit/>
          </a:bodyPr>
          <a:lstStyle/>
          <a:p>
            <a:pPr algn="ctr"/>
            <a:r>
              <a:rPr lang="en-US" sz="5143" b="1" dirty="0">
                <a:solidFill>
                  <a:srgbClr val="006AAD"/>
                </a:solidFill>
                <a:latin typeface="Calibri"/>
                <a:ea typeface="Calibri"/>
                <a:cs typeface="Calibri"/>
                <a:sym typeface="Calibri"/>
              </a:rPr>
              <a:t>Software development</a:t>
            </a:r>
            <a:endParaRPr sz="2571" b="1" dirty="0">
              <a:solidFill>
                <a:srgbClr val="006AAD"/>
              </a:solidFill>
            </a:endParaRPr>
          </a:p>
        </p:txBody>
      </p:sp>
      <p:sp>
        <p:nvSpPr>
          <p:cNvPr id="7" name="Rectangle 6">
            <a:extLst>
              <a:ext uri="{FF2B5EF4-FFF2-40B4-BE49-F238E27FC236}">
                <a16:creationId xmlns:a16="http://schemas.microsoft.com/office/drawing/2014/main" id="{CA2FD3E1-3B80-45B8-A9EE-6D6803707FDE}"/>
              </a:ext>
            </a:extLst>
          </p:cNvPr>
          <p:cNvSpPr/>
          <p:nvPr/>
        </p:nvSpPr>
        <p:spPr>
          <a:xfrm>
            <a:off x="-1" y="5790541"/>
            <a:ext cx="12234259" cy="1541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pic>
        <p:nvPicPr>
          <p:cNvPr id="8" name="Picture 7">
            <a:extLst>
              <a:ext uri="{FF2B5EF4-FFF2-40B4-BE49-F238E27FC236}">
                <a16:creationId xmlns:a16="http://schemas.microsoft.com/office/drawing/2014/main" id="{6D7E9BCD-2A9C-43B7-B3F2-0FD718E9C3F1}"/>
              </a:ext>
            </a:extLst>
          </p:cNvPr>
          <p:cNvPicPr>
            <a:picLocks noChangeAspect="1"/>
          </p:cNvPicPr>
          <p:nvPr/>
        </p:nvPicPr>
        <p:blipFill>
          <a:blip r:embed="rId3"/>
          <a:stretch>
            <a:fillRect/>
          </a:stretch>
        </p:blipFill>
        <p:spPr>
          <a:xfrm>
            <a:off x="9521721" y="160367"/>
            <a:ext cx="2670279" cy="154851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15"/>
          <p:cNvSpPr txBox="1">
            <a:spLocks noGrp="1"/>
          </p:cNvSpPr>
          <p:nvPr>
            <p:ph type="body" idx="1"/>
          </p:nvPr>
        </p:nvSpPr>
        <p:spPr>
          <a:xfrm>
            <a:off x="838200" y="1825626"/>
            <a:ext cx="10515429" cy="4351286"/>
          </a:xfrm>
          <a:prstGeom prst="rect">
            <a:avLst/>
          </a:prstGeom>
          <a:noFill/>
          <a:ln>
            <a:noFill/>
          </a:ln>
        </p:spPr>
        <p:txBody>
          <a:bodyPr spcFirstLastPara="1" vert="horz" wrap="square" lIns="130607" tIns="65286" rIns="130607" bIns="65286" rtlCol="0" anchor="t" anchorCtr="0">
            <a:normAutofit/>
          </a:bodyPr>
          <a:lstStyle/>
          <a:p>
            <a:pPr>
              <a:spcBef>
                <a:spcPts val="0"/>
              </a:spcBef>
              <a:buClr>
                <a:schemeClr val="dk1"/>
              </a:buClr>
              <a:buSzPts val="2400"/>
            </a:pPr>
            <a:r>
              <a:rPr lang="en-US" sz="3429" dirty="0"/>
              <a:t>Publish life-cycle assessment of a </a:t>
            </a:r>
            <a:r>
              <a:rPr lang="en-US" sz="3429" i="1" dirty="0" err="1"/>
              <a:t>Nannochloropsis</a:t>
            </a:r>
            <a:r>
              <a:rPr lang="en-US" sz="3429" dirty="0"/>
              <a:t> biorefinery</a:t>
            </a:r>
            <a:endParaRPr sz="3429" dirty="0"/>
          </a:p>
          <a:p>
            <a:pPr>
              <a:buClr>
                <a:schemeClr val="dk1"/>
              </a:buClr>
              <a:buSzPts val="2400"/>
            </a:pPr>
            <a:r>
              <a:rPr lang="en-US" sz="3429" dirty="0"/>
              <a:t>Publish techno-economic analysis of </a:t>
            </a:r>
            <a:r>
              <a:rPr lang="en-US" sz="3429" i="1" dirty="0" err="1"/>
              <a:t>Schizochytrium</a:t>
            </a:r>
            <a:r>
              <a:rPr lang="en-US" sz="3429" dirty="0"/>
              <a:t> biorefinery</a:t>
            </a:r>
            <a:endParaRPr dirty="0"/>
          </a:p>
          <a:p>
            <a:pPr>
              <a:buClr>
                <a:schemeClr val="dk1"/>
              </a:buClr>
              <a:buSzPts val="2400"/>
            </a:pPr>
            <a:r>
              <a:rPr lang="en-US" sz="3429" dirty="0"/>
              <a:t>Publish techno-economic analysis of </a:t>
            </a:r>
            <a:r>
              <a:rPr lang="en-US" sz="3429" dirty="0" err="1"/>
              <a:t>N</a:t>
            </a:r>
            <a:r>
              <a:rPr lang="en-US" sz="3429" i="1" dirty="0" err="1"/>
              <a:t>annochloropsis</a:t>
            </a:r>
            <a:r>
              <a:rPr lang="en-US" sz="3429" dirty="0"/>
              <a:t> biorefinery</a:t>
            </a:r>
          </a:p>
          <a:p>
            <a:pPr>
              <a:buClr>
                <a:schemeClr val="dk1"/>
              </a:buClr>
              <a:buSzPts val="2400"/>
            </a:pPr>
            <a:r>
              <a:rPr lang="en-US" sz="3429" dirty="0"/>
              <a:t>Publish article introducing </a:t>
            </a:r>
            <a:r>
              <a:rPr lang="en-US" sz="3429" i="1" dirty="0"/>
              <a:t>F3 </a:t>
            </a:r>
            <a:r>
              <a:rPr lang="en-US" sz="3429" i="1" dirty="0" err="1"/>
              <a:t>Mixr</a:t>
            </a:r>
            <a:endParaRPr lang="en-US" i="1" dirty="0"/>
          </a:p>
        </p:txBody>
      </p:sp>
      <p:sp>
        <p:nvSpPr>
          <p:cNvPr id="374" name="Google Shape;374;p15"/>
          <p:cNvSpPr/>
          <p:nvPr/>
        </p:nvSpPr>
        <p:spPr>
          <a:xfrm>
            <a:off x="6" y="0"/>
            <a:ext cx="12192000" cy="1592143"/>
          </a:xfrm>
          <a:prstGeom prst="rect">
            <a:avLst/>
          </a:prstGeom>
          <a:noFill/>
          <a:ln>
            <a:noFill/>
          </a:ln>
        </p:spPr>
        <p:txBody>
          <a:bodyPr spcFirstLastPara="1" wrap="square" lIns="130607" tIns="65286" rIns="130607" bIns="65286" anchor="ctr" anchorCtr="0">
            <a:noAutofit/>
          </a:bodyPr>
          <a:lstStyle/>
          <a:p>
            <a:pPr algn="ctr"/>
            <a:r>
              <a:rPr lang="en-US" sz="5143" b="1" dirty="0">
                <a:solidFill>
                  <a:srgbClr val="006AAD"/>
                </a:solidFill>
                <a:latin typeface="Calibri"/>
                <a:ea typeface="Calibri"/>
                <a:cs typeface="Calibri"/>
                <a:sym typeface="Calibri"/>
              </a:rPr>
              <a:t>Disseminate results</a:t>
            </a:r>
            <a:endParaRPr sz="2571" b="1" dirty="0">
              <a:solidFill>
                <a:srgbClr val="006AAD"/>
              </a:solidFill>
            </a:endParaRPr>
          </a:p>
        </p:txBody>
      </p:sp>
      <p:sp>
        <p:nvSpPr>
          <p:cNvPr id="7" name="Rectangle 6">
            <a:extLst>
              <a:ext uri="{FF2B5EF4-FFF2-40B4-BE49-F238E27FC236}">
                <a16:creationId xmlns:a16="http://schemas.microsoft.com/office/drawing/2014/main" id="{885AB1A8-4B9D-4339-991C-EFE2459F4EC1}"/>
              </a:ext>
            </a:extLst>
          </p:cNvPr>
          <p:cNvSpPr/>
          <p:nvPr/>
        </p:nvSpPr>
        <p:spPr>
          <a:xfrm>
            <a:off x="-1" y="5790541"/>
            <a:ext cx="12234259" cy="1541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pic>
        <p:nvPicPr>
          <p:cNvPr id="8" name="Picture 7">
            <a:extLst>
              <a:ext uri="{FF2B5EF4-FFF2-40B4-BE49-F238E27FC236}">
                <a16:creationId xmlns:a16="http://schemas.microsoft.com/office/drawing/2014/main" id="{C03727DD-E1CA-4455-9CD6-2A419C675003}"/>
              </a:ext>
            </a:extLst>
          </p:cNvPr>
          <p:cNvPicPr>
            <a:picLocks noChangeAspect="1"/>
          </p:cNvPicPr>
          <p:nvPr/>
        </p:nvPicPr>
        <p:blipFill>
          <a:blip r:embed="rId3"/>
          <a:stretch>
            <a:fillRect/>
          </a:stretch>
        </p:blipFill>
        <p:spPr>
          <a:xfrm>
            <a:off x="9521721" y="160367"/>
            <a:ext cx="2670279" cy="154851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6"/>
          <p:cNvSpPr txBox="1">
            <a:spLocks noGrp="1"/>
          </p:cNvSpPr>
          <p:nvPr>
            <p:ph type="body" idx="1"/>
          </p:nvPr>
        </p:nvSpPr>
        <p:spPr>
          <a:xfrm>
            <a:off x="838200" y="2043340"/>
            <a:ext cx="10515429" cy="4351286"/>
          </a:xfrm>
          <a:prstGeom prst="rect">
            <a:avLst/>
          </a:prstGeom>
          <a:noFill/>
          <a:ln>
            <a:noFill/>
          </a:ln>
        </p:spPr>
        <p:txBody>
          <a:bodyPr spcFirstLastPara="1" vert="horz" wrap="square" lIns="130607" tIns="65286" rIns="130607" bIns="65286" rtlCol="0" anchor="t" anchorCtr="0">
            <a:normAutofit/>
          </a:bodyPr>
          <a:lstStyle/>
          <a:p>
            <a:pPr>
              <a:spcBef>
                <a:spcPts val="0"/>
              </a:spcBef>
              <a:buClr>
                <a:schemeClr val="dk1"/>
              </a:buClr>
              <a:buSzPts val="2400"/>
            </a:pPr>
            <a:r>
              <a:rPr lang="en-US" sz="3429" dirty="0"/>
              <a:t>Solicit industry feedback on software</a:t>
            </a:r>
            <a:endParaRPr dirty="0"/>
          </a:p>
          <a:p>
            <a:pPr>
              <a:buClr>
                <a:schemeClr val="dk1"/>
              </a:buClr>
              <a:buSzPts val="2400"/>
            </a:pPr>
            <a:r>
              <a:rPr lang="en-US" sz="3429" dirty="0"/>
              <a:t>Log feedback for future versions of software</a:t>
            </a:r>
            <a:endParaRPr dirty="0"/>
          </a:p>
        </p:txBody>
      </p:sp>
      <p:sp>
        <p:nvSpPr>
          <p:cNvPr id="380" name="Google Shape;380;p16"/>
          <p:cNvSpPr/>
          <p:nvPr/>
        </p:nvSpPr>
        <p:spPr>
          <a:xfrm>
            <a:off x="-10744" y="217714"/>
            <a:ext cx="12192000" cy="1592143"/>
          </a:xfrm>
          <a:prstGeom prst="rect">
            <a:avLst/>
          </a:prstGeom>
          <a:noFill/>
          <a:ln>
            <a:noFill/>
          </a:ln>
        </p:spPr>
        <p:txBody>
          <a:bodyPr spcFirstLastPara="1" wrap="square" lIns="130607" tIns="65286" rIns="130607" bIns="65286" anchor="ctr" anchorCtr="0">
            <a:noAutofit/>
          </a:bodyPr>
          <a:lstStyle/>
          <a:p>
            <a:r>
              <a:rPr lang="en-US" sz="4000" b="1" dirty="0">
                <a:solidFill>
                  <a:schemeClr val="accent3"/>
                </a:solidFill>
                <a:latin typeface="Calibri"/>
                <a:ea typeface="Calibri"/>
                <a:cs typeface="Calibri"/>
                <a:sym typeface="Calibri"/>
              </a:rPr>
              <a:t>       Communication with industry advisors</a:t>
            </a:r>
            <a:endParaRPr sz="4000" b="1" dirty="0">
              <a:solidFill>
                <a:schemeClr val="accent3"/>
              </a:solidFill>
            </a:endParaRPr>
          </a:p>
        </p:txBody>
      </p:sp>
      <p:sp>
        <p:nvSpPr>
          <p:cNvPr id="7" name="Rectangle 6">
            <a:extLst>
              <a:ext uri="{FF2B5EF4-FFF2-40B4-BE49-F238E27FC236}">
                <a16:creationId xmlns:a16="http://schemas.microsoft.com/office/drawing/2014/main" id="{931CE753-6C4D-4AAA-94BD-2F096CDBABA2}"/>
              </a:ext>
            </a:extLst>
          </p:cNvPr>
          <p:cNvSpPr/>
          <p:nvPr/>
        </p:nvSpPr>
        <p:spPr>
          <a:xfrm>
            <a:off x="-1" y="5790541"/>
            <a:ext cx="12234259" cy="1541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pic>
        <p:nvPicPr>
          <p:cNvPr id="8" name="Picture 7">
            <a:extLst>
              <a:ext uri="{FF2B5EF4-FFF2-40B4-BE49-F238E27FC236}">
                <a16:creationId xmlns:a16="http://schemas.microsoft.com/office/drawing/2014/main" id="{994BB9CA-B8E6-40D5-A6B8-49164453AF9F}"/>
              </a:ext>
            </a:extLst>
          </p:cNvPr>
          <p:cNvPicPr>
            <a:picLocks noChangeAspect="1"/>
          </p:cNvPicPr>
          <p:nvPr/>
        </p:nvPicPr>
        <p:blipFill>
          <a:blip r:embed="rId3"/>
          <a:stretch>
            <a:fillRect/>
          </a:stretch>
        </p:blipFill>
        <p:spPr>
          <a:xfrm>
            <a:off x="9521721" y="160367"/>
            <a:ext cx="2670279" cy="154851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13" name="Group 12">
            <a:extLst>
              <a:ext uri="{FF2B5EF4-FFF2-40B4-BE49-F238E27FC236}">
                <a16:creationId xmlns:a16="http://schemas.microsoft.com/office/drawing/2014/main" id="{6EAD8F2D-FC6D-448B-9AEF-A098BB833087}"/>
              </a:ext>
            </a:extLst>
          </p:cNvPr>
          <p:cNvGrpSpPr/>
          <p:nvPr/>
        </p:nvGrpSpPr>
        <p:grpSpPr>
          <a:xfrm>
            <a:off x="140199" y="155800"/>
            <a:ext cx="12049781" cy="5838892"/>
            <a:chOff x="140199" y="155800"/>
            <a:chExt cx="12049781" cy="5838892"/>
          </a:xfrm>
        </p:grpSpPr>
        <p:pic>
          <p:nvPicPr>
            <p:cNvPr id="14" name="Google Shape;96;p1">
              <a:extLst>
                <a:ext uri="{FF2B5EF4-FFF2-40B4-BE49-F238E27FC236}">
                  <a16:creationId xmlns:a16="http://schemas.microsoft.com/office/drawing/2014/main" id="{F9D648A5-3C9E-4F24-A3D8-F79280337344}"/>
                </a:ext>
              </a:extLst>
            </p:cNvPr>
            <p:cNvPicPr preferRelativeResize="0"/>
            <p:nvPr/>
          </p:nvPicPr>
          <p:blipFill rotWithShape="1">
            <a:blip r:embed="rId3">
              <a:alphaModFix/>
            </a:blip>
            <a:srcRect t="10233" b="-2929"/>
            <a:stretch/>
          </p:blipFill>
          <p:spPr>
            <a:xfrm>
              <a:off x="140199" y="155800"/>
              <a:ext cx="2896850" cy="2834725"/>
            </a:xfrm>
            <a:prstGeom prst="rect">
              <a:avLst/>
            </a:prstGeom>
            <a:noFill/>
            <a:ln>
              <a:noFill/>
            </a:ln>
          </p:spPr>
        </p:pic>
        <p:pic>
          <p:nvPicPr>
            <p:cNvPr id="15" name="Google Shape;98;p1">
              <a:extLst>
                <a:ext uri="{FF2B5EF4-FFF2-40B4-BE49-F238E27FC236}">
                  <a16:creationId xmlns:a16="http://schemas.microsoft.com/office/drawing/2014/main" id="{161B9A2B-C08E-4BD9-B57F-358A337344DB}"/>
                </a:ext>
              </a:extLst>
            </p:cNvPr>
            <p:cNvPicPr preferRelativeResize="0"/>
            <p:nvPr/>
          </p:nvPicPr>
          <p:blipFill rotWithShape="1">
            <a:blip r:embed="rId4">
              <a:alphaModFix/>
            </a:blip>
            <a:srcRect l="36558" r="23310"/>
            <a:stretch/>
          </p:blipFill>
          <p:spPr>
            <a:xfrm>
              <a:off x="3036680" y="170456"/>
              <a:ext cx="2623677" cy="3301724"/>
            </a:xfrm>
            <a:prstGeom prst="rect">
              <a:avLst/>
            </a:prstGeom>
            <a:noFill/>
            <a:ln>
              <a:noFill/>
            </a:ln>
          </p:spPr>
        </p:pic>
        <p:pic>
          <p:nvPicPr>
            <p:cNvPr id="16" name="Google Shape;100;p1">
              <a:extLst>
                <a:ext uri="{FF2B5EF4-FFF2-40B4-BE49-F238E27FC236}">
                  <a16:creationId xmlns:a16="http://schemas.microsoft.com/office/drawing/2014/main" id="{67022A97-B131-4C7C-8922-5037E1179B38}"/>
                </a:ext>
              </a:extLst>
            </p:cNvPr>
            <p:cNvPicPr preferRelativeResize="0"/>
            <p:nvPr/>
          </p:nvPicPr>
          <p:blipFill>
            <a:blip r:embed="rId5">
              <a:alphaModFix/>
            </a:blip>
            <a:stretch>
              <a:fillRect/>
            </a:stretch>
          </p:blipFill>
          <p:spPr>
            <a:xfrm>
              <a:off x="5640614" y="4090092"/>
              <a:ext cx="2537810" cy="1904600"/>
            </a:xfrm>
            <a:prstGeom prst="rect">
              <a:avLst/>
            </a:prstGeom>
            <a:noFill/>
            <a:ln>
              <a:noFill/>
            </a:ln>
          </p:spPr>
        </p:pic>
        <p:pic>
          <p:nvPicPr>
            <p:cNvPr id="18" name="Google Shape;103;p1">
              <a:extLst>
                <a:ext uri="{FF2B5EF4-FFF2-40B4-BE49-F238E27FC236}">
                  <a16:creationId xmlns:a16="http://schemas.microsoft.com/office/drawing/2014/main" id="{86B964FA-FA62-4981-A9F5-134A91FBDA3C}"/>
                </a:ext>
              </a:extLst>
            </p:cNvPr>
            <p:cNvPicPr preferRelativeResize="0"/>
            <p:nvPr/>
          </p:nvPicPr>
          <p:blipFill rotWithShape="1">
            <a:blip r:embed="rId6">
              <a:alphaModFix/>
            </a:blip>
            <a:srcRect l="31640" t="47517" r="35318" b="21831"/>
            <a:stretch/>
          </p:blipFill>
          <p:spPr>
            <a:xfrm>
              <a:off x="1827441" y="2887102"/>
              <a:ext cx="1719711" cy="2101903"/>
            </a:xfrm>
            <a:prstGeom prst="rect">
              <a:avLst/>
            </a:prstGeom>
            <a:noFill/>
            <a:ln>
              <a:noFill/>
            </a:ln>
          </p:spPr>
        </p:pic>
        <p:pic>
          <p:nvPicPr>
            <p:cNvPr id="19" name="Google Shape;104;p1">
              <a:extLst>
                <a:ext uri="{FF2B5EF4-FFF2-40B4-BE49-F238E27FC236}">
                  <a16:creationId xmlns:a16="http://schemas.microsoft.com/office/drawing/2014/main" id="{0BAC9260-AB4D-415D-AC8F-36D7C7F6FB27}"/>
                </a:ext>
              </a:extLst>
            </p:cNvPr>
            <p:cNvPicPr preferRelativeResize="0"/>
            <p:nvPr/>
          </p:nvPicPr>
          <p:blipFill rotWithShape="1">
            <a:blip r:embed="rId7">
              <a:alphaModFix/>
            </a:blip>
            <a:srcRect l="45159" t="25526" r="-3375" b="10287"/>
            <a:stretch/>
          </p:blipFill>
          <p:spPr>
            <a:xfrm>
              <a:off x="3546834" y="3472180"/>
              <a:ext cx="1834798" cy="2230002"/>
            </a:xfrm>
            <a:prstGeom prst="rect">
              <a:avLst/>
            </a:prstGeom>
            <a:noFill/>
            <a:ln>
              <a:noFill/>
            </a:ln>
          </p:spPr>
        </p:pic>
        <p:pic>
          <p:nvPicPr>
            <p:cNvPr id="20" name="Google Shape;105;p1">
              <a:extLst>
                <a:ext uri="{FF2B5EF4-FFF2-40B4-BE49-F238E27FC236}">
                  <a16:creationId xmlns:a16="http://schemas.microsoft.com/office/drawing/2014/main" id="{99BDCCF0-98AD-4797-AFC6-5D7F5D7E224A}"/>
                </a:ext>
              </a:extLst>
            </p:cNvPr>
            <p:cNvPicPr preferRelativeResize="0"/>
            <p:nvPr/>
          </p:nvPicPr>
          <p:blipFill rotWithShape="1">
            <a:blip r:embed="rId8">
              <a:alphaModFix/>
            </a:blip>
            <a:srcRect l="18200" t="11316" r="20640" b="11801"/>
            <a:stretch/>
          </p:blipFill>
          <p:spPr>
            <a:xfrm>
              <a:off x="10604539" y="3757224"/>
              <a:ext cx="1454820" cy="2230000"/>
            </a:xfrm>
            <a:prstGeom prst="rect">
              <a:avLst/>
            </a:prstGeom>
            <a:noFill/>
            <a:ln>
              <a:noFill/>
            </a:ln>
          </p:spPr>
        </p:pic>
        <p:pic>
          <p:nvPicPr>
            <p:cNvPr id="21" name="Google Shape;106;p1">
              <a:extLst>
                <a:ext uri="{FF2B5EF4-FFF2-40B4-BE49-F238E27FC236}">
                  <a16:creationId xmlns:a16="http://schemas.microsoft.com/office/drawing/2014/main" id="{BB77803B-D36F-49F5-A6B9-96CB1512BD3A}"/>
                </a:ext>
              </a:extLst>
            </p:cNvPr>
            <p:cNvPicPr preferRelativeResize="0"/>
            <p:nvPr/>
          </p:nvPicPr>
          <p:blipFill>
            <a:blip r:embed="rId9">
              <a:alphaModFix/>
            </a:blip>
            <a:stretch>
              <a:fillRect/>
            </a:stretch>
          </p:blipFill>
          <p:spPr>
            <a:xfrm>
              <a:off x="276859" y="2887102"/>
              <a:ext cx="1550899" cy="2324772"/>
            </a:xfrm>
            <a:prstGeom prst="rect">
              <a:avLst/>
            </a:prstGeom>
            <a:noFill/>
            <a:ln>
              <a:noFill/>
            </a:ln>
          </p:spPr>
        </p:pic>
        <p:pic>
          <p:nvPicPr>
            <p:cNvPr id="22" name="Google Shape;107;p1">
              <a:extLst>
                <a:ext uri="{FF2B5EF4-FFF2-40B4-BE49-F238E27FC236}">
                  <a16:creationId xmlns:a16="http://schemas.microsoft.com/office/drawing/2014/main" id="{5248CD24-18C5-4265-8AFD-FBFD2F968A29}"/>
                </a:ext>
              </a:extLst>
            </p:cNvPr>
            <p:cNvPicPr preferRelativeResize="0"/>
            <p:nvPr/>
          </p:nvPicPr>
          <p:blipFill>
            <a:blip r:embed="rId10">
              <a:alphaModFix/>
            </a:blip>
            <a:stretch>
              <a:fillRect/>
            </a:stretch>
          </p:blipFill>
          <p:spPr>
            <a:xfrm>
              <a:off x="7096736" y="312715"/>
              <a:ext cx="3159736" cy="2105977"/>
            </a:xfrm>
            <a:prstGeom prst="rect">
              <a:avLst/>
            </a:prstGeom>
            <a:noFill/>
            <a:ln>
              <a:noFill/>
            </a:ln>
          </p:spPr>
        </p:pic>
        <p:pic>
          <p:nvPicPr>
            <p:cNvPr id="23" name="Google Shape;108;p1">
              <a:extLst>
                <a:ext uri="{FF2B5EF4-FFF2-40B4-BE49-F238E27FC236}">
                  <a16:creationId xmlns:a16="http://schemas.microsoft.com/office/drawing/2014/main" id="{21CFB1EA-38AD-417A-A75C-AC1FDD10B7D1}"/>
                </a:ext>
              </a:extLst>
            </p:cNvPr>
            <p:cNvPicPr preferRelativeResize="0"/>
            <p:nvPr/>
          </p:nvPicPr>
          <p:blipFill rotWithShape="1">
            <a:blip r:embed="rId11">
              <a:alphaModFix/>
            </a:blip>
            <a:srcRect/>
            <a:stretch/>
          </p:blipFill>
          <p:spPr>
            <a:xfrm>
              <a:off x="10256472" y="632357"/>
              <a:ext cx="1707032" cy="2025447"/>
            </a:xfrm>
            <a:prstGeom prst="rect">
              <a:avLst/>
            </a:prstGeom>
            <a:noFill/>
            <a:ln>
              <a:noFill/>
            </a:ln>
          </p:spPr>
        </p:pic>
        <p:pic>
          <p:nvPicPr>
            <p:cNvPr id="24" name="Google Shape;109;p1">
              <a:extLst>
                <a:ext uri="{FF2B5EF4-FFF2-40B4-BE49-F238E27FC236}">
                  <a16:creationId xmlns:a16="http://schemas.microsoft.com/office/drawing/2014/main" id="{009F1A0D-A489-4A10-9B5D-415FCBF1683C}"/>
                </a:ext>
              </a:extLst>
            </p:cNvPr>
            <p:cNvPicPr preferRelativeResize="0"/>
            <p:nvPr/>
          </p:nvPicPr>
          <p:blipFill rotWithShape="1">
            <a:blip r:embed="rId12">
              <a:alphaModFix/>
            </a:blip>
            <a:srcRect t="4141"/>
            <a:stretch/>
          </p:blipFill>
          <p:spPr>
            <a:xfrm>
              <a:off x="5660357" y="168398"/>
              <a:ext cx="1550888" cy="2230000"/>
            </a:xfrm>
            <a:prstGeom prst="rect">
              <a:avLst/>
            </a:prstGeom>
            <a:noFill/>
            <a:ln>
              <a:noFill/>
            </a:ln>
          </p:spPr>
        </p:pic>
        <p:pic>
          <p:nvPicPr>
            <p:cNvPr id="25" name="Google Shape;110;p1">
              <a:extLst>
                <a:ext uri="{FF2B5EF4-FFF2-40B4-BE49-F238E27FC236}">
                  <a16:creationId xmlns:a16="http://schemas.microsoft.com/office/drawing/2014/main" id="{41D13BEE-01E4-49E7-8529-EF9D884E2A99}"/>
                </a:ext>
              </a:extLst>
            </p:cNvPr>
            <p:cNvPicPr preferRelativeResize="0"/>
            <p:nvPr/>
          </p:nvPicPr>
          <p:blipFill rotWithShape="1">
            <a:blip r:embed="rId13">
              <a:alphaModFix/>
            </a:blip>
            <a:srcRect l="30391"/>
            <a:stretch/>
          </p:blipFill>
          <p:spPr>
            <a:xfrm>
              <a:off x="10639081" y="2378458"/>
              <a:ext cx="1550899" cy="1671030"/>
            </a:xfrm>
            <a:prstGeom prst="rect">
              <a:avLst/>
            </a:prstGeom>
            <a:noFill/>
            <a:ln>
              <a:noFill/>
            </a:ln>
          </p:spPr>
        </p:pic>
        <p:pic>
          <p:nvPicPr>
            <p:cNvPr id="26" name="Google Shape;111;p1">
              <a:extLst>
                <a:ext uri="{FF2B5EF4-FFF2-40B4-BE49-F238E27FC236}">
                  <a16:creationId xmlns:a16="http://schemas.microsoft.com/office/drawing/2014/main" id="{D17DA629-348D-4769-A8CF-EC222998F844}"/>
                </a:ext>
              </a:extLst>
            </p:cNvPr>
            <p:cNvPicPr preferRelativeResize="0"/>
            <p:nvPr/>
          </p:nvPicPr>
          <p:blipFill rotWithShape="1">
            <a:blip r:embed="rId14">
              <a:alphaModFix/>
            </a:blip>
            <a:srcRect l="-4670" t="9974" r="4670"/>
            <a:stretch/>
          </p:blipFill>
          <p:spPr>
            <a:xfrm>
              <a:off x="5567916" y="2133600"/>
              <a:ext cx="1834799" cy="2199583"/>
            </a:xfrm>
            <a:prstGeom prst="rect">
              <a:avLst/>
            </a:prstGeom>
            <a:noFill/>
            <a:ln>
              <a:noFill/>
            </a:ln>
          </p:spPr>
        </p:pic>
        <p:pic>
          <p:nvPicPr>
            <p:cNvPr id="17" name="Google Shape;102;p1">
              <a:extLst>
                <a:ext uri="{FF2B5EF4-FFF2-40B4-BE49-F238E27FC236}">
                  <a16:creationId xmlns:a16="http://schemas.microsoft.com/office/drawing/2014/main" id="{6B2D05A8-B70D-4054-B134-9056399221B4}"/>
                </a:ext>
              </a:extLst>
            </p:cNvPr>
            <p:cNvPicPr preferRelativeResize="0"/>
            <p:nvPr/>
          </p:nvPicPr>
          <p:blipFill rotWithShape="1">
            <a:blip r:embed="rId15">
              <a:alphaModFix/>
            </a:blip>
            <a:srcRect l="4364" t="23141" r="43676" b="12776"/>
            <a:stretch/>
          </p:blipFill>
          <p:spPr>
            <a:xfrm>
              <a:off x="8474081" y="4297502"/>
              <a:ext cx="1834801" cy="1697190"/>
            </a:xfrm>
            <a:prstGeom prst="rect">
              <a:avLst/>
            </a:prstGeom>
            <a:noFill/>
            <a:ln>
              <a:noFill/>
            </a:ln>
          </p:spPr>
        </p:pic>
        <p:pic>
          <p:nvPicPr>
            <p:cNvPr id="27" name="Picture 26">
              <a:extLst>
                <a:ext uri="{FF2B5EF4-FFF2-40B4-BE49-F238E27FC236}">
                  <a16:creationId xmlns:a16="http://schemas.microsoft.com/office/drawing/2014/main" id="{59242EE7-508D-4407-B96A-F9EBF6E6B1BE}"/>
                </a:ext>
              </a:extLst>
            </p:cNvPr>
            <p:cNvPicPr>
              <a:picLocks noChangeAspect="1"/>
            </p:cNvPicPr>
            <p:nvPr/>
          </p:nvPicPr>
          <p:blipFill>
            <a:blip r:embed="rId16"/>
            <a:stretch>
              <a:fillRect/>
            </a:stretch>
          </p:blipFill>
          <p:spPr>
            <a:xfrm>
              <a:off x="7402042" y="2393248"/>
              <a:ext cx="1521919" cy="2028760"/>
            </a:xfrm>
            <a:prstGeom prst="rect">
              <a:avLst/>
            </a:prstGeom>
          </p:spPr>
        </p:pic>
      </p:grpSp>
      <p:pic>
        <p:nvPicPr>
          <p:cNvPr id="4" name="Picture 3">
            <a:extLst>
              <a:ext uri="{FF2B5EF4-FFF2-40B4-BE49-F238E27FC236}">
                <a16:creationId xmlns:a16="http://schemas.microsoft.com/office/drawing/2014/main" id="{408179D2-0B5B-41D4-B26F-6E9CD8B5E34A}"/>
              </a:ext>
            </a:extLst>
          </p:cNvPr>
          <p:cNvPicPr>
            <a:picLocks noChangeAspect="1"/>
          </p:cNvPicPr>
          <p:nvPr/>
        </p:nvPicPr>
        <p:blipFill rotWithShape="1">
          <a:blip r:embed="rId17"/>
          <a:srcRect l="32482" t="29536" r="31388" b="6463"/>
          <a:stretch/>
        </p:blipFill>
        <p:spPr>
          <a:xfrm>
            <a:off x="8923961" y="2378458"/>
            <a:ext cx="1715120" cy="2025447"/>
          </a:xfrm>
          <a:prstGeom prst="rect">
            <a:avLst/>
          </a:prstGeom>
        </p:spPr>
      </p:pic>
    </p:spTree>
    <p:extLst>
      <p:ext uri="{BB962C8B-B14F-4D97-AF65-F5344CB8AC3E}">
        <p14:creationId xmlns:p14="http://schemas.microsoft.com/office/powerpoint/2010/main" val="3559103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9E101DD-B664-4BA1-BF67-28DD5552F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6969" y="1173578"/>
            <a:ext cx="3761173" cy="13274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quaculture Opportunities from the National Sea Grant Program - Maine Sea  Grant - University of Maine">
            <a:extLst>
              <a:ext uri="{FF2B5EF4-FFF2-40B4-BE49-F238E27FC236}">
                <a16:creationId xmlns:a16="http://schemas.microsoft.com/office/drawing/2014/main" id="{84E66C53-D5C5-419E-9CA3-7ECFE4290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614" y="153413"/>
            <a:ext cx="4073991" cy="22814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orbion Logo - LogoDix">
            <a:extLst>
              <a:ext uri="{FF2B5EF4-FFF2-40B4-BE49-F238E27FC236}">
                <a16:creationId xmlns:a16="http://schemas.microsoft.com/office/drawing/2014/main" id="{5F5FF96E-D169-4EE1-BA64-CA82A6982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6770" y="4240411"/>
            <a:ext cx="3145230" cy="17411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Attributions to California Sea Grant | California Sea Grant">
            <a:extLst>
              <a:ext uri="{FF2B5EF4-FFF2-40B4-BE49-F238E27FC236}">
                <a16:creationId xmlns:a16="http://schemas.microsoft.com/office/drawing/2014/main" id="{C54E5862-54BA-408D-880B-402A9158DF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321" y="1539479"/>
            <a:ext cx="1923143" cy="19231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Anthropocene Institute – Keeping the Planet Cool!">
            <a:extLst>
              <a:ext uri="{FF2B5EF4-FFF2-40B4-BE49-F238E27FC236}">
                <a16:creationId xmlns:a16="http://schemas.microsoft.com/office/drawing/2014/main" id="{6FFCDBCD-77AB-4148-A83F-AF83BCE8D1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5652" y="2496490"/>
            <a:ext cx="3504323" cy="8702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Cellana Logo – Cellana – Algae-based products for a sustainable future">
            <a:extLst>
              <a:ext uri="{FF2B5EF4-FFF2-40B4-BE49-F238E27FC236}">
                <a16:creationId xmlns:a16="http://schemas.microsoft.com/office/drawing/2014/main" id="{0462F78C-E339-42DD-8DB4-D9335D4763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9853" y="3561141"/>
            <a:ext cx="2024670" cy="8702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Veramaris | Biotech Campus Delft">
            <a:extLst>
              <a:ext uri="{FF2B5EF4-FFF2-40B4-BE49-F238E27FC236}">
                <a16:creationId xmlns:a16="http://schemas.microsoft.com/office/drawing/2014/main" id="{5E00DBDE-6E29-4F5F-833B-573A513D6F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451" y="4431394"/>
            <a:ext cx="2584881" cy="13591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Calysta">
            <a:extLst>
              <a:ext uri="{FF2B5EF4-FFF2-40B4-BE49-F238E27FC236}">
                <a16:creationId xmlns:a16="http://schemas.microsoft.com/office/drawing/2014/main" id="{47176209-FFF1-4F6E-9419-E29705CA99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5928" y="4813378"/>
            <a:ext cx="2506010" cy="5951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8D0E5303-6AD7-4FA1-8FA4-9280FE32AE3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46916" y="3405739"/>
            <a:ext cx="2024670" cy="10256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D7FD8EA-65EC-4E66-942D-8B5CBF3745D3}"/>
              </a:ext>
            </a:extLst>
          </p:cNvPr>
          <p:cNvSpPr>
            <a:spLocks noGrp="1"/>
          </p:cNvSpPr>
          <p:nvPr>
            <p:ph type="title"/>
          </p:nvPr>
        </p:nvSpPr>
        <p:spPr>
          <a:xfrm>
            <a:off x="145742" y="-198813"/>
            <a:ext cx="10515600" cy="1325563"/>
          </a:xfrm>
        </p:spPr>
        <p:txBody>
          <a:bodyPr>
            <a:normAutofit/>
          </a:bodyPr>
          <a:lstStyle/>
          <a:p>
            <a:r>
              <a:rPr lang="en-US" sz="3200" dirty="0"/>
              <a:t>Acknowledgments</a:t>
            </a:r>
          </a:p>
        </p:txBody>
      </p:sp>
      <p:sp>
        <p:nvSpPr>
          <p:cNvPr id="12" name="TextBox 11">
            <a:extLst>
              <a:ext uri="{FF2B5EF4-FFF2-40B4-BE49-F238E27FC236}">
                <a16:creationId xmlns:a16="http://schemas.microsoft.com/office/drawing/2014/main" id="{584B3B3A-CA7E-4D5B-9FBA-462BB1372495}"/>
              </a:ext>
            </a:extLst>
          </p:cNvPr>
          <p:cNvSpPr txBox="1"/>
          <p:nvPr/>
        </p:nvSpPr>
        <p:spPr>
          <a:xfrm>
            <a:off x="100895" y="6274341"/>
            <a:ext cx="4717915" cy="369332"/>
          </a:xfrm>
          <a:prstGeom prst="rect">
            <a:avLst/>
          </a:prstGeom>
          <a:noFill/>
        </p:spPr>
        <p:txBody>
          <a:bodyPr wrap="square" rtlCol="0">
            <a:spAutoFit/>
          </a:bodyPr>
          <a:lstStyle/>
          <a:p>
            <a:r>
              <a:rPr lang="en-US" u="sng" dirty="0">
                <a:solidFill>
                  <a:srgbClr val="003C68"/>
                </a:solidFill>
              </a:rPr>
              <a:t>HTTPS://KAPSAR.SITES.UCSC.EDU</a:t>
            </a:r>
          </a:p>
        </p:txBody>
      </p:sp>
    </p:spTree>
    <p:extLst>
      <p:ext uri="{BB962C8B-B14F-4D97-AF65-F5344CB8AC3E}">
        <p14:creationId xmlns:p14="http://schemas.microsoft.com/office/powerpoint/2010/main" val="3204675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2"/>
          <p:cNvSpPr/>
          <p:nvPr/>
        </p:nvSpPr>
        <p:spPr>
          <a:xfrm>
            <a:off x="7808127" y="4180114"/>
            <a:ext cx="3507724" cy="2655540"/>
          </a:xfrm>
          <a:prstGeom prst="rect">
            <a:avLst/>
          </a:prstGeom>
          <a:noFill/>
          <a:ln>
            <a:noFill/>
          </a:ln>
        </p:spPr>
      </p:sp>
      <p:sp>
        <p:nvSpPr>
          <p:cNvPr id="111" name="Google Shape;111;p2"/>
          <p:cNvSpPr/>
          <p:nvPr/>
        </p:nvSpPr>
        <p:spPr>
          <a:xfrm>
            <a:off x="1" y="1"/>
            <a:ext cx="12191999" cy="1592036"/>
          </a:xfrm>
          <a:prstGeom prst="rect">
            <a:avLst/>
          </a:prstGeom>
          <a:noFill/>
          <a:ln>
            <a:noFill/>
          </a:ln>
        </p:spPr>
        <p:txBody>
          <a:bodyPr spcFirstLastPara="1" wrap="square" lIns="130607" tIns="65286" rIns="130607" bIns="65286" anchor="ctr" anchorCtr="0">
            <a:noAutofit/>
          </a:bodyPr>
          <a:lstStyle/>
          <a:p>
            <a:r>
              <a:rPr lang="en-US" sz="4572" b="1" dirty="0">
                <a:solidFill>
                  <a:srgbClr val="006AAD"/>
                </a:solidFill>
                <a:latin typeface="+mj-lt"/>
                <a:ea typeface="Calibri"/>
                <a:cs typeface="Calibri"/>
                <a:sym typeface="Calibri"/>
              </a:rPr>
              <a:t>Sustainability: Business as usual</a:t>
            </a:r>
            <a:endParaRPr sz="4572" b="1" dirty="0">
              <a:solidFill>
                <a:srgbClr val="006AAD"/>
              </a:solidFill>
              <a:latin typeface="+mj-lt"/>
            </a:endParaRPr>
          </a:p>
        </p:txBody>
      </p:sp>
      <p:pic>
        <p:nvPicPr>
          <p:cNvPr id="4" name="Picture 3">
            <a:extLst>
              <a:ext uri="{FF2B5EF4-FFF2-40B4-BE49-F238E27FC236}">
                <a16:creationId xmlns:a16="http://schemas.microsoft.com/office/drawing/2014/main" id="{4DD6044A-C9A2-4F62-9930-C18224230EF1}"/>
              </a:ext>
            </a:extLst>
          </p:cNvPr>
          <p:cNvPicPr>
            <a:picLocks noChangeAspect="1"/>
          </p:cNvPicPr>
          <p:nvPr/>
        </p:nvPicPr>
        <p:blipFill>
          <a:blip r:embed="rId3"/>
          <a:stretch>
            <a:fillRect/>
          </a:stretch>
        </p:blipFill>
        <p:spPr>
          <a:xfrm>
            <a:off x="1552705" y="1201363"/>
            <a:ext cx="7946402" cy="5634291"/>
          </a:xfrm>
          <a:prstGeom prst="rect">
            <a:avLst/>
          </a:prstGeom>
        </p:spPr>
      </p:pic>
      <p:pic>
        <p:nvPicPr>
          <p:cNvPr id="5" name="Picture 4">
            <a:extLst>
              <a:ext uri="{FF2B5EF4-FFF2-40B4-BE49-F238E27FC236}">
                <a16:creationId xmlns:a16="http://schemas.microsoft.com/office/drawing/2014/main" id="{DB0950D2-5614-4C6C-91B6-B4925F4A0780}"/>
              </a:ext>
            </a:extLst>
          </p:cNvPr>
          <p:cNvPicPr>
            <a:picLocks noChangeAspect="1"/>
          </p:cNvPicPr>
          <p:nvPr/>
        </p:nvPicPr>
        <p:blipFill>
          <a:blip r:embed="rId4"/>
          <a:stretch>
            <a:fillRect/>
          </a:stretch>
        </p:blipFill>
        <p:spPr>
          <a:xfrm>
            <a:off x="9499107" y="540786"/>
            <a:ext cx="2670279" cy="1548518"/>
          </a:xfrm>
          <a:prstGeom prst="rect">
            <a:avLst/>
          </a:prstGeom>
        </p:spPr>
      </p:pic>
    </p:spTree>
    <p:extLst>
      <p:ext uri="{BB962C8B-B14F-4D97-AF65-F5344CB8AC3E}">
        <p14:creationId xmlns:p14="http://schemas.microsoft.com/office/powerpoint/2010/main" val="1436482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6614C57-9B4A-49F4-977A-6C35A65FFE63}"/>
              </a:ext>
            </a:extLst>
          </p:cNvPr>
          <p:cNvGrpSpPr/>
          <p:nvPr/>
        </p:nvGrpSpPr>
        <p:grpSpPr>
          <a:xfrm>
            <a:off x="589664" y="1613272"/>
            <a:ext cx="10782971" cy="4053278"/>
            <a:chOff x="394355" y="1419069"/>
            <a:chExt cx="10782971" cy="4053278"/>
          </a:xfrm>
        </p:grpSpPr>
        <p:pic>
          <p:nvPicPr>
            <p:cNvPr id="3" name="Picture 2">
              <a:extLst>
                <a:ext uri="{FF2B5EF4-FFF2-40B4-BE49-F238E27FC236}">
                  <a16:creationId xmlns:a16="http://schemas.microsoft.com/office/drawing/2014/main" id="{F6A327E4-578C-4E8D-B981-811600742849}"/>
                </a:ext>
              </a:extLst>
            </p:cNvPr>
            <p:cNvPicPr>
              <a:picLocks noChangeAspect="1"/>
            </p:cNvPicPr>
            <p:nvPr/>
          </p:nvPicPr>
          <p:blipFill>
            <a:blip r:embed="rId2">
              <a:duotone>
                <a:prstClr val="black"/>
                <a:schemeClr val="accent3">
                  <a:tint val="45000"/>
                  <a:satMod val="400000"/>
                </a:schemeClr>
              </a:duotone>
            </a:blip>
            <a:stretch>
              <a:fillRect/>
            </a:stretch>
          </p:blipFill>
          <p:spPr>
            <a:xfrm>
              <a:off x="394355" y="2652126"/>
              <a:ext cx="4553529" cy="2671562"/>
            </a:xfrm>
            <a:prstGeom prst="rect">
              <a:avLst/>
            </a:prstGeom>
          </p:spPr>
        </p:pic>
        <p:pic>
          <p:nvPicPr>
            <p:cNvPr id="4" name="Picture 3">
              <a:extLst>
                <a:ext uri="{FF2B5EF4-FFF2-40B4-BE49-F238E27FC236}">
                  <a16:creationId xmlns:a16="http://schemas.microsoft.com/office/drawing/2014/main" id="{572E8796-38F1-4DF5-A90A-F74C91C243F9}"/>
                </a:ext>
              </a:extLst>
            </p:cNvPr>
            <p:cNvPicPr>
              <a:picLocks noChangeAspect="1"/>
            </p:cNvPicPr>
            <p:nvPr/>
          </p:nvPicPr>
          <p:blipFill>
            <a:blip r:embed="rId3"/>
            <a:stretch>
              <a:fillRect/>
            </a:stretch>
          </p:blipFill>
          <p:spPr>
            <a:xfrm>
              <a:off x="6365289" y="1829371"/>
              <a:ext cx="4812037" cy="3642976"/>
            </a:xfrm>
            <a:prstGeom prst="rect">
              <a:avLst/>
            </a:prstGeom>
          </p:spPr>
        </p:pic>
        <p:sp>
          <p:nvSpPr>
            <p:cNvPr id="5" name="TextBox 4">
              <a:extLst>
                <a:ext uri="{FF2B5EF4-FFF2-40B4-BE49-F238E27FC236}">
                  <a16:creationId xmlns:a16="http://schemas.microsoft.com/office/drawing/2014/main" id="{400E18D1-EA60-4519-82C9-963FF4BF52F7}"/>
                </a:ext>
              </a:extLst>
            </p:cNvPr>
            <p:cNvSpPr txBox="1"/>
            <p:nvPr/>
          </p:nvSpPr>
          <p:spPr>
            <a:xfrm>
              <a:off x="1014674" y="1419069"/>
              <a:ext cx="3515896" cy="487954"/>
            </a:xfrm>
            <a:prstGeom prst="rect">
              <a:avLst/>
            </a:prstGeom>
            <a:noFill/>
          </p:spPr>
          <p:txBody>
            <a:bodyPr wrap="square" rtlCol="0">
              <a:spAutoFit/>
            </a:bodyPr>
            <a:lstStyle/>
            <a:p>
              <a:r>
                <a:rPr lang="en-US" sz="2571" dirty="0"/>
                <a:t>Life cycle GWP</a:t>
              </a:r>
            </a:p>
          </p:txBody>
        </p:sp>
        <p:sp>
          <p:nvSpPr>
            <p:cNvPr id="6" name="TextBox 5">
              <a:extLst>
                <a:ext uri="{FF2B5EF4-FFF2-40B4-BE49-F238E27FC236}">
                  <a16:creationId xmlns:a16="http://schemas.microsoft.com/office/drawing/2014/main" id="{06AEE87B-F0AF-42C8-9F45-EBA27203B1BD}"/>
                </a:ext>
              </a:extLst>
            </p:cNvPr>
            <p:cNvSpPr txBox="1"/>
            <p:nvPr/>
          </p:nvSpPr>
          <p:spPr>
            <a:xfrm>
              <a:off x="7086999" y="1419069"/>
              <a:ext cx="3515896" cy="487954"/>
            </a:xfrm>
            <a:prstGeom prst="rect">
              <a:avLst/>
            </a:prstGeom>
            <a:noFill/>
          </p:spPr>
          <p:txBody>
            <a:bodyPr wrap="square" rtlCol="0">
              <a:spAutoFit/>
            </a:bodyPr>
            <a:lstStyle/>
            <a:p>
              <a:r>
                <a:rPr lang="en-US" sz="2571" dirty="0"/>
                <a:t>Variable costs</a:t>
              </a:r>
            </a:p>
          </p:txBody>
        </p:sp>
      </p:grpSp>
      <p:sp>
        <p:nvSpPr>
          <p:cNvPr id="7" name="Google Shape;111;p2">
            <a:extLst>
              <a:ext uri="{FF2B5EF4-FFF2-40B4-BE49-F238E27FC236}">
                <a16:creationId xmlns:a16="http://schemas.microsoft.com/office/drawing/2014/main" id="{949A5EAE-F323-4B4C-92A5-E3420A4BE260}"/>
              </a:ext>
            </a:extLst>
          </p:cNvPr>
          <p:cNvSpPr/>
          <p:nvPr/>
        </p:nvSpPr>
        <p:spPr>
          <a:xfrm>
            <a:off x="323455" y="-245915"/>
            <a:ext cx="9013563" cy="1804843"/>
          </a:xfrm>
          <a:prstGeom prst="rect">
            <a:avLst/>
          </a:prstGeom>
          <a:noFill/>
          <a:ln>
            <a:noFill/>
          </a:ln>
        </p:spPr>
        <p:txBody>
          <a:bodyPr spcFirstLastPara="1" wrap="square" lIns="130607" tIns="65286" rIns="130607" bIns="65286" anchor="ctr" anchorCtr="0">
            <a:noAutofit/>
          </a:bodyPr>
          <a:lstStyle/>
          <a:p>
            <a:r>
              <a:rPr lang="en-US" sz="3200" b="1" dirty="0">
                <a:solidFill>
                  <a:srgbClr val="006AAD"/>
                </a:solidFill>
                <a:latin typeface="+mj-lt"/>
                <a:ea typeface="Calibri"/>
                <a:cs typeface="Calibri"/>
                <a:sym typeface="Calibri"/>
              </a:rPr>
              <a:t>Sustainability: environmental and economic impacts of aquafeeds</a:t>
            </a:r>
            <a:endParaRPr sz="3200" b="1" dirty="0">
              <a:solidFill>
                <a:srgbClr val="006AAD"/>
              </a:solidFill>
              <a:latin typeface="+mj-lt"/>
            </a:endParaRPr>
          </a:p>
        </p:txBody>
      </p:sp>
      <p:sp>
        <p:nvSpPr>
          <p:cNvPr id="15" name="TextBox 14">
            <a:extLst>
              <a:ext uri="{FF2B5EF4-FFF2-40B4-BE49-F238E27FC236}">
                <a16:creationId xmlns:a16="http://schemas.microsoft.com/office/drawing/2014/main" id="{31FBD89A-484B-41D3-B616-6D557B2E5BCE}"/>
              </a:ext>
            </a:extLst>
          </p:cNvPr>
          <p:cNvSpPr txBox="1"/>
          <p:nvPr/>
        </p:nvSpPr>
        <p:spPr>
          <a:xfrm>
            <a:off x="890480" y="5709359"/>
            <a:ext cx="10374420" cy="1124090"/>
          </a:xfrm>
          <a:prstGeom prst="rect">
            <a:avLst/>
          </a:prstGeom>
          <a:noFill/>
        </p:spPr>
        <p:txBody>
          <a:bodyPr wrap="square">
            <a:spAutoFit/>
          </a:bodyPr>
          <a:lstStyle/>
          <a:p>
            <a:pPr marL="0" marR="0">
              <a:lnSpc>
                <a:spcPct val="115000"/>
              </a:lnSpc>
              <a:spcBef>
                <a:spcPts val="0"/>
              </a:spcBef>
              <a:spcAft>
                <a:spcPts val="0"/>
              </a:spcAft>
            </a:pPr>
            <a:r>
              <a:rPr lang="en-US" sz="2000" i="1" dirty="0">
                <a:effectLst/>
                <a:ea typeface="Times New Roman" panose="02020603050405020304" pitchFamily="18" charset="0"/>
              </a:rPr>
              <a:t>Life-cycle global waring potential (GWP) and variable costs of cradle-to-farm gate operations. </a:t>
            </a:r>
            <a:r>
              <a:rPr lang="en-US" sz="2000" i="1" dirty="0">
                <a:ea typeface="Times New Roman" panose="02020603050405020304" pitchFamily="18" charset="0"/>
              </a:rPr>
              <a:t>Left panel</a:t>
            </a:r>
            <a:r>
              <a:rPr lang="en-US" sz="2000" i="1" dirty="0">
                <a:effectLst/>
                <a:ea typeface="Times New Roman" panose="02020603050405020304" pitchFamily="18" charset="0"/>
              </a:rPr>
              <a:t>: life-cycle GWP (Pelletier and </a:t>
            </a:r>
            <a:r>
              <a:rPr lang="en-US" sz="2000" i="1" dirty="0" err="1">
                <a:effectLst/>
                <a:ea typeface="Times New Roman" panose="02020603050405020304" pitchFamily="18" charset="0"/>
              </a:rPr>
              <a:t>Tyedmers</a:t>
            </a:r>
            <a:r>
              <a:rPr lang="en-US" sz="2000" i="1" dirty="0">
                <a:effectLst/>
                <a:ea typeface="Times New Roman" panose="02020603050405020304" pitchFamily="18" charset="0"/>
              </a:rPr>
              <a:t>, 2010). </a:t>
            </a:r>
            <a:r>
              <a:rPr lang="en-US" sz="2000" i="1" dirty="0">
                <a:ea typeface="Times New Roman" panose="02020603050405020304" pitchFamily="18" charset="0"/>
              </a:rPr>
              <a:t>Right panel:</a:t>
            </a:r>
            <a:r>
              <a:rPr lang="en-US" sz="2000" i="1" dirty="0">
                <a:effectLst/>
                <a:ea typeface="Times New Roman" panose="02020603050405020304" pitchFamily="18" charset="0"/>
              </a:rPr>
              <a:t> variable costs (Ferreira et al., 2015).</a:t>
            </a:r>
            <a:endParaRPr lang="en-US" sz="2000" dirty="0">
              <a:effectLst/>
              <a:ea typeface="Arial" panose="020B0604020202020204" pitchFamily="34" charset="0"/>
            </a:endParaRPr>
          </a:p>
        </p:txBody>
      </p:sp>
      <p:pic>
        <p:nvPicPr>
          <p:cNvPr id="16" name="Picture 15">
            <a:extLst>
              <a:ext uri="{FF2B5EF4-FFF2-40B4-BE49-F238E27FC236}">
                <a16:creationId xmlns:a16="http://schemas.microsoft.com/office/drawing/2014/main" id="{6AB43084-334C-461E-9FD7-64FBF9538DAD}"/>
              </a:ext>
            </a:extLst>
          </p:cNvPr>
          <p:cNvPicPr>
            <a:picLocks noChangeAspect="1"/>
          </p:cNvPicPr>
          <p:nvPr/>
        </p:nvPicPr>
        <p:blipFill>
          <a:blip r:embed="rId4"/>
          <a:stretch>
            <a:fillRect/>
          </a:stretch>
        </p:blipFill>
        <p:spPr>
          <a:xfrm>
            <a:off x="9372641" y="242733"/>
            <a:ext cx="2670279" cy="1548518"/>
          </a:xfrm>
          <a:prstGeom prst="rect">
            <a:avLst/>
          </a:prstGeom>
        </p:spPr>
      </p:pic>
    </p:spTree>
    <p:extLst>
      <p:ext uri="{BB962C8B-B14F-4D97-AF65-F5344CB8AC3E}">
        <p14:creationId xmlns:p14="http://schemas.microsoft.com/office/powerpoint/2010/main" val="3261592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2"/>
          <p:cNvSpPr/>
          <p:nvPr/>
        </p:nvSpPr>
        <p:spPr>
          <a:xfrm>
            <a:off x="7808127" y="4180114"/>
            <a:ext cx="3507724" cy="2655540"/>
          </a:xfrm>
          <a:prstGeom prst="rect">
            <a:avLst/>
          </a:prstGeom>
          <a:noFill/>
          <a:ln>
            <a:noFill/>
          </a:ln>
        </p:spPr>
      </p:sp>
      <p:sp>
        <p:nvSpPr>
          <p:cNvPr id="111" name="Google Shape;111;p2"/>
          <p:cNvSpPr/>
          <p:nvPr/>
        </p:nvSpPr>
        <p:spPr>
          <a:xfrm>
            <a:off x="1" y="1"/>
            <a:ext cx="12191999" cy="1592036"/>
          </a:xfrm>
          <a:prstGeom prst="rect">
            <a:avLst/>
          </a:prstGeom>
          <a:noFill/>
          <a:ln>
            <a:noFill/>
          </a:ln>
        </p:spPr>
        <p:txBody>
          <a:bodyPr spcFirstLastPara="1" wrap="square" lIns="130607" tIns="65286" rIns="130607" bIns="65286" anchor="ctr" anchorCtr="0">
            <a:noAutofit/>
          </a:bodyPr>
          <a:lstStyle/>
          <a:p>
            <a:r>
              <a:rPr lang="en-US" sz="4572" b="1" dirty="0">
                <a:solidFill>
                  <a:srgbClr val="006AAD"/>
                </a:solidFill>
                <a:latin typeface="+mj-lt"/>
                <a:ea typeface="Calibri"/>
                <a:cs typeface="Calibri"/>
                <a:sym typeface="Calibri"/>
              </a:rPr>
              <a:t> </a:t>
            </a:r>
            <a:r>
              <a:rPr lang="en-US" sz="4143" b="1" dirty="0">
                <a:solidFill>
                  <a:srgbClr val="006AAD"/>
                </a:solidFill>
                <a:latin typeface="+mj-lt"/>
                <a:ea typeface="Calibri"/>
                <a:cs typeface="Calibri"/>
                <a:sym typeface="Calibri"/>
              </a:rPr>
              <a:t>Sustainability: Terrestrial ingredients</a:t>
            </a:r>
            <a:endParaRPr sz="4143" b="1" dirty="0">
              <a:solidFill>
                <a:srgbClr val="006AAD"/>
              </a:solidFill>
              <a:latin typeface="+mj-lt"/>
            </a:endParaRPr>
          </a:p>
        </p:txBody>
      </p:sp>
      <p:grpSp>
        <p:nvGrpSpPr>
          <p:cNvPr id="16" name="Group 15">
            <a:extLst>
              <a:ext uri="{FF2B5EF4-FFF2-40B4-BE49-F238E27FC236}">
                <a16:creationId xmlns:a16="http://schemas.microsoft.com/office/drawing/2014/main" id="{C4C3F9BA-0EDE-45F4-AE52-D570626D2C85}"/>
              </a:ext>
            </a:extLst>
          </p:cNvPr>
          <p:cNvGrpSpPr/>
          <p:nvPr/>
        </p:nvGrpSpPr>
        <p:grpSpPr>
          <a:xfrm>
            <a:off x="-1" y="1814286"/>
            <a:ext cx="12234259" cy="5517841"/>
            <a:chOff x="-1" y="1270000"/>
            <a:chExt cx="8563981" cy="3862489"/>
          </a:xfrm>
        </p:grpSpPr>
        <p:sp>
          <p:nvSpPr>
            <p:cNvPr id="17" name="Rectangle 16">
              <a:extLst>
                <a:ext uri="{FF2B5EF4-FFF2-40B4-BE49-F238E27FC236}">
                  <a16:creationId xmlns:a16="http://schemas.microsoft.com/office/drawing/2014/main" id="{F9F58F46-44DA-4E33-AFB6-BE021813F33E}"/>
                </a:ext>
              </a:extLst>
            </p:cNvPr>
            <p:cNvSpPr/>
            <p:nvPr/>
          </p:nvSpPr>
          <p:spPr>
            <a:xfrm>
              <a:off x="-1" y="4053378"/>
              <a:ext cx="8563981" cy="1079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grpSp>
          <p:nvGrpSpPr>
            <p:cNvPr id="18" name="Group 17">
              <a:extLst>
                <a:ext uri="{FF2B5EF4-FFF2-40B4-BE49-F238E27FC236}">
                  <a16:creationId xmlns:a16="http://schemas.microsoft.com/office/drawing/2014/main" id="{B28287D9-D80A-46CC-8312-9AF71FE94C6D}"/>
                </a:ext>
              </a:extLst>
            </p:cNvPr>
            <p:cNvGrpSpPr/>
            <p:nvPr/>
          </p:nvGrpSpPr>
          <p:grpSpPr>
            <a:xfrm>
              <a:off x="863915" y="1270000"/>
              <a:ext cx="6806569" cy="3528356"/>
              <a:chOff x="206873" y="676275"/>
              <a:chExt cx="7870765" cy="4029881"/>
            </a:xfrm>
          </p:grpSpPr>
          <p:grpSp>
            <p:nvGrpSpPr>
              <p:cNvPr id="19" name="Group 18">
                <a:extLst>
                  <a:ext uri="{FF2B5EF4-FFF2-40B4-BE49-F238E27FC236}">
                    <a16:creationId xmlns:a16="http://schemas.microsoft.com/office/drawing/2014/main" id="{A079A316-D5A9-4AA5-ACF2-BFAD4B8844A9}"/>
                  </a:ext>
                </a:extLst>
              </p:cNvPr>
              <p:cNvGrpSpPr/>
              <p:nvPr/>
            </p:nvGrpSpPr>
            <p:grpSpPr>
              <a:xfrm>
                <a:off x="206873" y="750863"/>
                <a:ext cx="3453874" cy="1470640"/>
                <a:chOff x="119068" y="1001638"/>
                <a:chExt cx="3453874" cy="1470640"/>
              </a:xfrm>
            </p:grpSpPr>
            <p:grpSp>
              <p:nvGrpSpPr>
                <p:cNvPr id="94" name="Group 93">
                  <a:extLst>
                    <a:ext uri="{FF2B5EF4-FFF2-40B4-BE49-F238E27FC236}">
                      <a16:creationId xmlns:a16="http://schemas.microsoft.com/office/drawing/2014/main" id="{C3323B57-4768-4B8B-B5FC-859F92C700E7}"/>
                    </a:ext>
                  </a:extLst>
                </p:cNvPr>
                <p:cNvGrpSpPr/>
                <p:nvPr/>
              </p:nvGrpSpPr>
              <p:grpSpPr>
                <a:xfrm>
                  <a:off x="119068" y="1744580"/>
                  <a:ext cx="739102" cy="682650"/>
                  <a:chOff x="1371600" y="1262632"/>
                  <a:chExt cx="1353587" cy="1175238"/>
                </a:xfrm>
              </p:grpSpPr>
              <p:grpSp>
                <p:nvGrpSpPr>
                  <p:cNvPr id="139" name="Group 138">
                    <a:extLst>
                      <a:ext uri="{FF2B5EF4-FFF2-40B4-BE49-F238E27FC236}">
                        <a16:creationId xmlns:a16="http://schemas.microsoft.com/office/drawing/2014/main" id="{C4021B38-8979-4D9C-8FCF-288CDDC088BA}"/>
                      </a:ext>
                    </a:extLst>
                  </p:cNvPr>
                  <p:cNvGrpSpPr/>
                  <p:nvPr/>
                </p:nvGrpSpPr>
                <p:grpSpPr>
                  <a:xfrm>
                    <a:off x="1373463" y="1262632"/>
                    <a:ext cx="1351724" cy="298174"/>
                    <a:chOff x="788504" y="1358348"/>
                    <a:chExt cx="1351724" cy="298174"/>
                  </a:xfrm>
                </p:grpSpPr>
                <p:sp>
                  <p:nvSpPr>
                    <p:cNvPr id="153" name="Rectangle 152">
                      <a:extLst>
                        <a:ext uri="{FF2B5EF4-FFF2-40B4-BE49-F238E27FC236}">
                          <a16:creationId xmlns:a16="http://schemas.microsoft.com/office/drawing/2014/main" id="{5EC1D2AF-0D23-48E6-A650-42C240614D33}"/>
                        </a:ext>
                      </a:extLst>
                    </p:cNvPr>
                    <p:cNvSpPr/>
                    <p:nvPr/>
                  </p:nvSpPr>
                  <p:spPr>
                    <a:xfrm>
                      <a:off x="788504" y="1358348"/>
                      <a:ext cx="337931" cy="298174"/>
                    </a:xfrm>
                    <a:prstGeom prst="rect">
                      <a:avLst/>
                    </a:prstGeom>
                    <a:solidFill>
                      <a:srgbClr val="D2E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54" name="Rectangle 153">
                      <a:extLst>
                        <a:ext uri="{FF2B5EF4-FFF2-40B4-BE49-F238E27FC236}">
                          <a16:creationId xmlns:a16="http://schemas.microsoft.com/office/drawing/2014/main" id="{065914DF-1588-495E-96E8-195282A131FB}"/>
                        </a:ext>
                      </a:extLst>
                    </p:cNvPr>
                    <p:cNvSpPr/>
                    <p:nvPr/>
                  </p:nvSpPr>
                  <p:spPr>
                    <a:xfrm>
                      <a:off x="1126435" y="1358348"/>
                      <a:ext cx="337931" cy="29817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55" name="Rectangle 154">
                      <a:extLst>
                        <a:ext uri="{FF2B5EF4-FFF2-40B4-BE49-F238E27FC236}">
                          <a16:creationId xmlns:a16="http://schemas.microsoft.com/office/drawing/2014/main" id="{49A675A1-740D-42C3-840B-B59407BBE0AC}"/>
                        </a:ext>
                      </a:extLst>
                    </p:cNvPr>
                    <p:cNvSpPr/>
                    <p:nvPr/>
                  </p:nvSpPr>
                  <p:spPr>
                    <a:xfrm>
                      <a:off x="1464366" y="1358348"/>
                      <a:ext cx="337931" cy="298174"/>
                    </a:xfrm>
                    <a:prstGeom prst="rect">
                      <a:avLst/>
                    </a:prstGeom>
                    <a:solidFill>
                      <a:srgbClr val="D2E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56" name="Rectangle 155">
                      <a:extLst>
                        <a:ext uri="{FF2B5EF4-FFF2-40B4-BE49-F238E27FC236}">
                          <a16:creationId xmlns:a16="http://schemas.microsoft.com/office/drawing/2014/main" id="{A4839DA0-9B57-4E28-A2A4-B2473720ECC8}"/>
                        </a:ext>
                      </a:extLst>
                    </p:cNvPr>
                    <p:cNvSpPr/>
                    <p:nvPr/>
                  </p:nvSpPr>
                  <p:spPr>
                    <a:xfrm>
                      <a:off x="1802297" y="1358348"/>
                      <a:ext cx="337931" cy="29817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grpSp>
              <p:sp>
                <p:nvSpPr>
                  <p:cNvPr id="140" name="Rectangle 139">
                    <a:extLst>
                      <a:ext uri="{FF2B5EF4-FFF2-40B4-BE49-F238E27FC236}">
                        <a16:creationId xmlns:a16="http://schemas.microsoft.com/office/drawing/2014/main" id="{682D2D14-507A-4042-BA47-82480CF053D2}"/>
                      </a:ext>
                    </a:extLst>
                  </p:cNvPr>
                  <p:cNvSpPr/>
                  <p:nvPr/>
                </p:nvSpPr>
                <p:spPr>
                  <a:xfrm>
                    <a:off x="1374133" y="1554480"/>
                    <a:ext cx="337931" cy="29817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dirty="0"/>
                  </a:p>
                </p:txBody>
              </p:sp>
              <p:sp>
                <p:nvSpPr>
                  <p:cNvPr id="141" name="Rectangle 140">
                    <a:extLst>
                      <a:ext uri="{FF2B5EF4-FFF2-40B4-BE49-F238E27FC236}">
                        <a16:creationId xmlns:a16="http://schemas.microsoft.com/office/drawing/2014/main" id="{5E557B75-8A08-4CF7-AB69-19EC8BB1C4EE}"/>
                      </a:ext>
                    </a:extLst>
                  </p:cNvPr>
                  <p:cNvSpPr/>
                  <p:nvPr/>
                </p:nvSpPr>
                <p:spPr>
                  <a:xfrm>
                    <a:off x="1709928" y="1551995"/>
                    <a:ext cx="337931" cy="298174"/>
                  </a:xfrm>
                  <a:prstGeom prst="rect">
                    <a:avLst/>
                  </a:prstGeom>
                  <a:solidFill>
                    <a:srgbClr val="6BA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42" name="Rectangle 141">
                    <a:extLst>
                      <a:ext uri="{FF2B5EF4-FFF2-40B4-BE49-F238E27FC236}">
                        <a16:creationId xmlns:a16="http://schemas.microsoft.com/office/drawing/2014/main" id="{34D5B070-54F4-4D0A-B7D8-00A52C1C7629}"/>
                      </a:ext>
                    </a:extLst>
                  </p:cNvPr>
                  <p:cNvSpPr/>
                  <p:nvPr/>
                </p:nvSpPr>
                <p:spPr>
                  <a:xfrm>
                    <a:off x="2048256" y="1555006"/>
                    <a:ext cx="337931" cy="298174"/>
                  </a:xfrm>
                  <a:prstGeom prst="rect">
                    <a:avLst/>
                  </a:prstGeom>
                  <a:solidFill>
                    <a:srgbClr val="E7E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43" name="Rectangle 142">
                    <a:extLst>
                      <a:ext uri="{FF2B5EF4-FFF2-40B4-BE49-F238E27FC236}">
                        <a16:creationId xmlns:a16="http://schemas.microsoft.com/office/drawing/2014/main" id="{915DAC43-1BDB-427F-AACC-355ED8804199}"/>
                      </a:ext>
                    </a:extLst>
                  </p:cNvPr>
                  <p:cNvSpPr/>
                  <p:nvPr/>
                </p:nvSpPr>
                <p:spPr>
                  <a:xfrm>
                    <a:off x="2386584" y="1555006"/>
                    <a:ext cx="337931" cy="29817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dirty="0"/>
                  </a:p>
                </p:txBody>
              </p:sp>
              <p:grpSp>
                <p:nvGrpSpPr>
                  <p:cNvPr id="144" name="Group 143">
                    <a:extLst>
                      <a:ext uri="{FF2B5EF4-FFF2-40B4-BE49-F238E27FC236}">
                        <a16:creationId xmlns:a16="http://schemas.microsoft.com/office/drawing/2014/main" id="{1541FE0E-E5CF-4DC5-BD7F-228629FDF5F5}"/>
                      </a:ext>
                    </a:extLst>
                  </p:cNvPr>
                  <p:cNvGrpSpPr/>
                  <p:nvPr/>
                </p:nvGrpSpPr>
                <p:grpSpPr>
                  <a:xfrm>
                    <a:off x="1373461" y="1847088"/>
                    <a:ext cx="1013793" cy="298174"/>
                    <a:chOff x="788504" y="1340178"/>
                    <a:chExt cx="1013793" cy="298174"/>
                  </a:xfrm>
                </p:grpSpPr>
                <p:sp>
                  <p:nvSpPr>
                    <p:cNvPr id="150" name="Rectangle 149">
                      <a:extLst>
                        <a:ext uri="{FF2B5EF4-FFF2-40B4-BE49-F238E27FC236}">
                          <a16:creationId xmlns:a16="http://schemas.microsoft.com/office/drawing/2014/main" id="{3865E174-622F-4E95-B669-71DA8B974465}"/>
                        </a:ext>
                      </a:extLst>
                    </p:cNvPr>
                    <p:cNvSpPr/>
                    <p:nvPr/>
                  </p:nvSpPr>
                  <p:spPr>
                    <a:xfrm>
                      <a:off x="788504" y="1340178"/>
                      <a:ext cx="337931" cy="298174"/>
                    </a:xfrm>
                    <a:prstGeom prst="rect">
                      <a:avLst/>
                    </a:prstGeom>
                    <a:solidFill>
                      <a:srgbClr val="D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51" name="Rectangle 150">
                      <a:extLst>
                        <a:ext uri="{FF2B5EF4-FFF2-40B4-BE49-F238E27FC236}">
                          <a16:creationId xmlns:a16="http://schemas.microsoft.com/office/drawing/2014/main" id="{7D75B208-D208-45F5-945F-9766D9452537}"/>
                        </a:ext>
                      </a:extLst>
                    </p:cNvPr>
                    <p:cNvSpPr/>
                    <p:nvPr/>
                  </p:nvSpPr>
                  <p:spPr>
                    <a:xfrm>
                      <a:off x="1126435" y="1340178"/>
                      <a:ext cx="337931" cy="298174"/>
                    </a:xfrm>
                    <a:prstGeom prst="rect">
                      <a:avLst/>
                    </a:prstGeom>
                    <a:solidFill>
                      <a:srgbClr val="556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52" name="Rectangle 151">
                      <a:extLst>
                        <a:ext uri="{FF2B5EF4-FFF2-40B4-BE49-F238E27FC236}">
                          <a16:creationId xmlns:a16="http://schemas.microsoft.com/office/drawing/2014/main" id="{6463C581-29FE-4BC5-B2D7-22371C429A3A}"/>
                        </a:ext>
                      </a:extLst>
                    </p:cNvPr>
                    <p:cNvSpPr/>
                    <p:nvPr/>
                  </p:nvSpPr>
                  <p:spPr>
                    <a:xfrm>
                      <a:off x="1464366" y="1340178"/>
                      <a:ext cx="337931" cy="29817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grpSp>
              <p:sp>
                <p:nvSpPr>
                  <p:cNvPr id="145" name="Rectangle 144">
                    <a:extLst>
                      <a:ext uri="{FF2B5EF4-FFF2-40B4-BE49-F238E27FC236}">
                        <a16:creationId xmlns:a16="http://schemas.microsoft.com/office/drawing/2014/main" id="{45D4035E-99EA-4A41-BD5C-751889C002DF}"/>
                      </a:ext>
                    </a:extLst>
                  </p:cNvPr>
                  <p:cNvSpPr/>
                  <p:nvPr/>
                </p:nvSpPr>
                <p:spPr>
                  <a:xfrm>
                    <a:off x="1711394" y="2139696"/>
                    <a:ext cx="337931" cy="29817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46" name="Rectangle 145">
                    <a:extLst>
                      <a:ext uri="{FF2B5EF4-FFF2-40B4-BE49-F238E27FC236}">
                        <a16:creationId xmlns:a16="http://schemas.microsoft.com/office/drawing/2014/main" id="{F888D4E3-C1FC-46A3-8897-530A669B0D75}"/>
                      </a:ext>
                    </a:extLst>
                  </p:cNvPr>
                  <p:cNvSpPr/>
                  <p:nvPr/>
                </p:nvSpPr>
                <p:spPr>
                  <a:xfrm>
                    <a:off x="2384132" y="1847088"/>
                    <a:ext cx="337931" cy="298174"/>
                  </a:xfrm>
                  <a:prstGeom prst="rect">
                    <a:avLst/>
                  </a:prstGeom>
                  <a:solidFill>
                    <a:srgbClr val="D2E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47" name="Rectangle 146">
                    <a:extLst>
                      <a:ext uri="{FF2B5EF4-FFF2-40B4-BE49-F238E27FC236}">
                        <a16:creationId xmlns:a16="http://schemas.microsoft.com/office/drawing/2014/main" id="{FCCDE17E-3290-4296-9E14-8C09C5053689}"/>
                      </a:ext>
                    </a:extLst>
                  </p:cNvPr>
                  <p:cNvSpPr/>
                  <p:nvPr/>
                </p:nvSpPr>
                <p:spPr>
                  <a:xfrm>
                    <a:off x="2385597" y="2139696"/>
                    <a:ext cx="337931" cy="298174"/>
                  </a:xfrm>
                  <a:prstGeom prst="rect">
                    <a:avLst/>
                  </a:prstGeom>
                  <a:solidFill>
                    <a:srgbClr val="556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48" name="Rectangle 147">
                    <a:extLst>
                      <a:ext uri="{FF2B5EF4-FFF2-40B4-BE49-F238E27FC236}">
                        <a16:creationId xmlns:a16="http://schemas.microsoft.com/office/drawing/2014/main" id="{123FD87F-D896-4792-B9D0-8367CFFA7C35}"/>
                      </a:ext>
                    </a:extLst>
                  </p:cNvPr>
                  <p:cNvSpPr/>
                  <p:nvPr/>
                </p:nvSpPr>
                <p:spPr>
                  <a:xfrm>
                    <a:off x="1371600" y="2133370"/>
                    <a:ext cx="337931" cy="29817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49" name="Rectangle 148">
                    <a:extLst>
                      <a:ext uri="{FF2B5EF4-FFF2-40B4-BE49-F238E27FC236}">
                        <a16:creationId xmlns:a16="http://schemas.microsoft.com/office/drawing/2014/main" id="{57594B8E-2EB2-4502-9828-6ED0B2D43896}"/>
                      </a:ext>
                    </a:extLst>
                  </p:cNvPr>
                  <p:cNvSpPr/>
                  <p:nvPr/>
                </p:nvSpPr>
                <p:spPr>
                  <a:xfrm>
                    <a:off x="2044715" y="2139696"/>
                    <a:ext cx="337931" cy="298174"/>
                  </a:xfrm>
                  <a:prstGeom prst="rect">
                    <a:avLst/>
                  </a:prstGeom>
                  <a:solidFill>
                    <a:srgbClr val="D2E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grpSp>
            <p:grpSp>
              <p:nvGrpSpPr>
                <p:cNvPr id="95" name="Group 94">
                  <a:extLst>
                    <a:ext uri="{FF2B5EF4-FFF2-40B4-BE49-F238E27FC236}">
                      <a16:creationId xmlns:a16="http://schemas.microsoft.com/office/drawing/2014/main" id="{41D0CBA9-AF2A-44BA-B228-CE24F72BB7B4}"/>
                    </a:ext>
                  </a:extLst>
                </p:cNvPr>
                <p:cNvGrpSpPr/>
                <p:nvPr/>
              </p:nvGrpSpPr>
              <p:grpSpPr>
                <a:xfrm>
                  <a:off x="1993328" y="1001638"/>
                  <a:ext cx="1579614" cy="1470640"/>
                  <a:chOff x="1370415" y="1262632"/>
                  <a:chExt cx="1354772" cy="1175238"/>
                </a:xfrm>
              </p:grpSpPr>
              <p:grpSp>
                <p:nvGrpSpPr>
                  <p:cNvPr id="121" name="Group 120">
                    <a:extLst>
                      <a:ext uri="{FF2B5EF4-FFF2-40B4-BE49-F238E27FC236}">
                        <a16:creationId xmlns:a16="http://schemas.microsoft.com/office/drawing/2014/main" id="{68D62452-19BB-48BA-BC6B-E9292078A953}"/>
                      </a:ext>
                    </a:extLst>
                  </p:cNvPr>
                  <p:cNvGrpSpPr/>
                  <p:nvPr/>
                </p:nvGrpSpPr>
                <p:grpSpPr>
                  <a:xfrm>
                    <a:off x="1373463" y="1262632"/>
                    <a:ext cx="1351724" cy="298174"/>
                    <a:chOff x="788504" y="1358348"/>
                    <a:chExt cx="1351724" cy="298174"/>
                  </a:xfrm>
                </p:grpSpPr>
                <p:sp>
                  <p:nvSpPr>
                    <p:cNvPr id="135" name="Rectangle 134">
                      <a:extLst>
                        <a:ext uri="{FF2B5EF4-FFF2-40B4-BE49-F238E27FC236}">
                          <a16:creationId xmlns:a16="http://schemas.microsoft.com/office/drawing/2014/main" id="{FE4BE66A-B58B-44D6-9B83-73DF92A2B385}"/>
                        </a:ext>
                      </a:extLst>
                    </p:cNvPr>
                    <p:cNvSpPr/>
                    <p:nvPr/>
                  </p:nvSpPr>
                  <p:spPr>
                    <a:xfrm>
                      <a:off x="788504" y="1358348"/>
                      <a:ext cx="337931" cy="298174"/>
                    </a:xfrm>
                    <a:prstGeom prst="rect">
                      <a:avLst/>
                    </a:prstGeom>
                    <a:solidFill>
                      <a:srgbClr val="D2E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36" name="Rectangle 135">
                      <a:extLst>
                        <a:ext uri="{FF2B5EF4-FFF2-40B4-BE49-F238E27FC236}">
                          <a16:creationId xmlns:a16="http://schemas.microsoft.com/office/drawing/2014/main" id="{EBE2F3CA-D99C-4CD1-9FDD-D02B7D7FECAA}"/>
                        </a:ext>
                      </a:extLst>
                    </p:cNvPr>
                    <p:cNvSpPr/>
                    <p:nvPr/>
                  </p:nvSpPr>
                  <p:spPr>
                    <a:xfrm>
                      <a:off x="1126435" y="1358348"/>
                      <a:ext cx="337931" cy="29817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37" name="Rectangle 136">
                      <a:extLst>
                        <a:ext uri="{FF2B5EF4-FFF2-40B4-BE49-F238E27FC236}">
                          <a16:creationId xmlns:a16="http://schemas.microsoft.com/office/drawing/2014/main" id="{916EEB45-95EA-4CD2-B8F0-567E721C7BD3}"/>
                        </a:ext>
                      </a:extLst>
                    </p:cNvPr>
                    <p:cNvSpPr/>
                    <p:nvPr/>
                  </p:nvSpPr>
                  <p:spPr>
                    <a:xfrm>
                      <a:off x="1464366" y="1358348"/>
                      <a:ext cx="337931" cy="298174"/>
                    </a:xfrm>
                    <a:prstGeom prst="rect">
                      <a:avLst/>
                    </a:prstGeom>
                    <a:solidFill>
                      <a:srgbClr val="D2E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38" name="Rectangle 137">
                      <a:extLst>
                        <a:ext uri="{FF2B5EF4-FFF2-40B4-BE49-F238E27FC236}">
                          <a16:creationId xmlns:a16="http://schemas.microsoft.com/office/drawing/2014/main" id="{06F2F93C-93B4-443B-9A0D-D87DA678C64E}"/>
                        </a:ext>
                      </a:extLst>
                    </p:cNvPr>
                    <p:cNvSpPr/>
                    <p:nvPr/>
                  </p:nvSpPr>
                  <p:spPr>
                    <a:xfrm>
                      <a:off x="1802297" y="1358348"/>
                      <a:ext cx="337931" cy="29817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grpSp>
              <p:sp>
                <p:nvSpPr>
                  <p:cNvPr id="122" name="Rectangle 121">
                    <a:extLst>
                      <a:ext uri="{FF2B5EF4-FFF2-40B4-BE49-F238E27FC236}">
                        <a16:creationId xmlns:a16="http://schemas.microsoft.com/office/drawing/2014/main" id="{4C8CD004-664B-44F5-8806-A38FF0FF5737}"/>
                      </a:ext>
                    </a:extLst>
                  </p:cNvPr>
                  <p:cNvSpPr/>
                  <p:nvPr/>
                </p:nvSpPr>
                <p:spPr>
                  <a:xfrm>
                    <a:off x="1374133" y="1554480"/>
                    <a:ext cx="337931" cy="29817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dirty="0"/>
                  </a:p>
                </p:txBody>
              </p:sp>
              <p:sp>
                <p:nvSpPr>
                  <p:cNvPr id="123" name="Rectangle 122">
                    <a:extLst>
                      <a:ext uri="{FF2B5EF4-FFF2-40B4-BE49-F238E27FC236}">
                        <a16:creationId xmlns:a16="http://schemas.microsoft.com/office/drawing/2014/main" id="{29F71411-3E95-4F2D-B9E8-675DDDCE5683}"/>
                      </a:ext>
                    </a:extLst>
                  </p:cNvPr>
                  <p:cNvSpPr/>
                  <p:nvPr/>
                </p:nvSpPr>
                <p:spPr>
                  <a:xfrm>
                    <a:off x="1709928" y="1551995"/>
                    <a:ext cx="337931" cy="298174"/>
                  </a:xfrm>
                  <a:prstGeom prst="rect">
                    <a:avLst/>
                  </a:prstGeom>
                  <a:solidFill>
                    <a:srgbClr val="6BA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24" name="Rectangle 123">
                    <a:extLst>
                      <a:ext uri="{FF2B5EF4-FFF2-40B4-BE49-F238E27FC236}">
                        <a16:creationId xmlns:a16="http://schemas.microsoft.com/office/drawing/2014/main" id="{65DB6756-A646-42E2-80F0-99EC046F106A}"/>
                      </a:ext>
                    </a:extLst>
                  </p:cNvPr>
                  <p:cNvSpPr/>
                  <p:nvPr/>
                </p:nvSpPr>
                <p:spPr>
                  <a:xfrm>
                    <a:off x="2048256" y="1555006"/>
                    <a:ext cx="337931" cy="298174"/>
                  </a:xfrm>
                  <a:prstGeom prst="rect">
                    <a:avLst/>
                  </a:prstGeom>
                  <a:solidFill>
                    <a:srgbClr val="E7E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25" name="Rectangle 124">
                    <a:extLst>
                      <a:ext uri="{FF2B5EF4-FFF2-40B4-BE49-F238E27FC236}">
                        <a16:creationId xmlns:a16="http://schemas.microsoft.com/office/drawing/2014/main" id="{0D0E5344-F715-4CFD-8CAA-4A739E0A1B06}"/>
                      </a:ext>
                    </a:extLst>
                  </p:cNvPr>
                  <p:cNvSpPr/>
                  <p:nvPr/>
                </p:nvSpPr>
                <p:spPr>
                  <a:xfrm>
                    <a:off x="2386584" y="1555006"/>
                    <a:ext cx="337931" cy="29817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dirty="0"/>
                  </a:p>
                </p:txBody>
              </p:sp>
              <p:grpSp>
                <p:nvGrpSpPr>
                  <p:cNvPr id="126" name="Group 125">
                    <a:extLst>
                      <a:ext uri="{FF2B5EF4-FFF2-40B4-BE49-F238E27FC236}">
                        <a16:creationId xmlns:a16="http://schemas.microsoft.com/office/drawing/2014/main" id="{4456F0B5-8995-469A-A310-C03629207859}"/>
                      </a:ext>
                    </a:extLst>
                  </p:cNvPr>
                  <p:cNvGrpSpPr/>
                  <p:nvPr/>
                </p:nvGrpSpPr>
                <p:grpSpPr>
                  <a:xfrm>
                    <a:off x="1373461" y="1847088"/>
                    <a:ext cx="1013793" cy="298174"/>
                    <a:chOff x="788504" y="1340178"/>
                    <a:chExt cx="1013793" cy="298174"/>
                  </a:xfrm>
                </p:grpSpPr>
                <p:sp>
                  <p:nvSpPr>
                    <p:cNvPr id="132" name="Rectangle 131">
                      <a:extLst>
                        <a:ext uri="{FF2B5EF4-FFF2-40B4-BE49-F238E27FC236}">
                          <a16:creationId xmlns:a16="http://schemas.microsoft.com/office/drawing/2014/main" id="{B766D288-9F98-4142-8DEB-094FDAFFCD68}"/>
                        </a:ext>
                      </a:extLst>
                    </p:cNvPr>
                    <p:cNvSpPr/>
                    <p:nvPr/>
                  </p:nvSpPr>
                  <p:spPr>
                    <a:xfrm>
                      <a:off x="788504" y="1340178"/>
                      <a:ext cx="337931" cy="298174"/>
                    </a:xfrm>
                    <a:prstGeom prst="rect">
                      <a:avLst/>
                    </a:prstGeom>
                    <a:solidFill>
                      <a:srgbClr val="D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33" name="Rectangle 132">
                      <a:extLst>
                        <a:ext uri="{FF2B5EF4-FFF2-40B4-BE49-F238E27FC236}">
                          <a16:creationId xmlns:a16="http://schemas.microsoft.com/office/drawing/2014/main" id="{74DDC71C-B56C-45E8-B617-AEED50CE7BC9}"/>
                        </a:ext>
                      </a:extLst>
                    </p:cNvPr>
                    <p:cNvSpPr/>
                    <p:nvPr/>
                  </p:nvSpPr>
                  <p:spPr>
                    <a:xfrm>
                      <a:off x="1126435" y="1340178"/>
                      <a:ext cx="337931" cy="298174"/>
                    </a:xfrm>
                    <a:prstGeom prst="rect">
                      <a:avLst/>
                    </a:prstGeom>
                    <a:solidFill>
                      <a:srgbClr val="556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34" name="Rectangle 133">
                      <a:extLst>
                        <a:ext uri="{FF2B5EF4-FFF2-40B4-BE49-F238E27FC236}">
                          <a16:creationId xmlns:a16="http://schemas.microsoft.com/office/drawing/2014/main" id="{B07EAD29-0769-4B16-BBB4-91A711983CE2}"/>
                        </a:ext>
                      </a:extLst>
                    </p:cNvPr>
                    <p:cNvSpPr/>
                    <p:nvPr/>
                  </p:nvSpPr>
                  <p:spPr>
                    <a:xfrm>
                      <a:off x="1464366" y="1340178"/>
                      <a:ext cx="337931" cy="29817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grpSp>
              <p:sp>
                <p:nvSpPr>
                  <p:cNvPr id="127" name="Rectangle 126">
                    <a:extLst>
                      <a:ext uri="{FF2B5EF4-FFF2-40B4-BE49-F238E27FC236}">
                        <a16:creationId xmlns:a16="http://schemas.microsoft.com/office/drawing/2014/main" id="{D18B3A1B-30CB-4C4F-B3F6-F0EBBF00F3CB}"/>
                      </a:ext>
                    </a:extLst>
                  </p:cNvPr>
                  <p:cNvSpPr/>
                  <p:nvPr/>
                </p:nvSpPr>
                <p:spPr>
                  <a:xfrm>
                    <a:off x="1711394" y="2139696"/>
                    <a:ext cx="337931" cy="29817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28" name="Rectangle 127">
                    <a:extLst>
                      <a:ext uri="{FF2B5EF4-FFF2-40B4-BE49-F238E27FC236}">
                        <a16:creationId xmlns:a16="http://schemas.microsoft.com/office/drawing/2014/main" id="{75944FFC-D9B1-4AC0-95BD-74879A265956}"/>
                      </a:ext>
                    </a:extLst>
                  </p:cNvPr>
                  <p:cNvSpPr/>
                  <p:nvPr/>
                </p:nvSpPr>
                <p:spPr>
                  <a:xfrm>
                    <a:off x="2384132" y="1847088"/>
                    <a:ext cx="337931" cy="298174"/>
                  </a:xfrm>
                  <a:prstGeom prst="rect">
                    <a:avLst/>
                  </a:prstGeom>
                  <a:solidFill>
                    <a:srgbClr val="D2E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29" name="Rectangle 128">
                    <a:extLst>
                      <a:ext uri="{FF2B5EF4-FFF2-40B4-BE49-F238E27FC236}">
                        <a16:creationId xmlns:a16="http://schemas.microsoft.com/office/drawing/2014/main" id="{F46143E3-5AA2-4F58-80AB-3BF6271A4A8E}"/>
                      </a:ext>
                    </a:extLst>
                  </p:cNvPr>
                  <p:cNvSpPr/>
                  <p:nvPr/>
                </p:nvSpPr>
                <p:spPr>
                  <a:xfrm>
                    <a:off x="2385597" y="2139696"/>
                    <a:ext cx="337931" cy="298174"/>
                  </a:xfrm>
                  <a:prstGeom prst="rect">
                    <a:avLst/>
                  </a:prstGeom>
                  <a:solidFill>
                    <a:srgbClr val="556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30" name="Rectangle 129">
                    <a:extLst>
                      <a:ext uri="{FF2B5EF4-FFF2-40B4-BE49-F238E27FC236}">
                        <a16:creationId xmlns:a16="http://schemas.microsoft.com/office/drawing/2014/main" id="{6AE5BFEE-62AB-4E49-9FEE-EBD5B898F77D}"/>
                      </a:ext>
                    </a:extLst>
                  </p:cNvPr>
                  <p:cNvSpPr/>
                  <p:nvPr/>
                </p:nvSpPr>
                <p:spPr>
                  <a:xfrm>
                    <a:off x="1370415" y="2132917"/>
                    <a:ext cx="337931" cy="29817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31" name="Rectangle 130">
                    <a:extLst>
                      <a:ext uri="{FF2B5EF4-FFF2-40B4-BE49-F238E27FC236}">
                        <a16:creationId xmlns:a16="http://schemas.microsoft.com/office/drawing/2014/main" id="{50A7DE1B-44DA-4B57-86C6-723C5F2E8422}"/>
                      </a:ext>
                    </a:extLst>
                  </p:cNvPr>
                  <p:cNvSpPr/>
                  <p:nvPr/>
                </p:nvSpPr>
                <p:spPr>
                  <a:xfrm>
                    <a:off x="2044715" y="2139696"/>
                    <a:ext cx="337931" cy="298174"/>
                  </a:xfrm>
                  <a:prstGeom prst="rect">
                    <a:avLst/>
                  </a:prstGeom>
                  <a:solidFill>
                    <a:srgbClr val="D2E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grpSp>
            <p:grpSp>
              <p:nvGrpSpPr>
                <p:cNvPr id="96" name="Group 95">
                  <a:extLst>
                    <a:ext uri="{FF2B5EF4-FFF2-40B4-BE49-F238E27FC236}">
                      <a16:creationId xmlns:a16="http://schemas.microsoft.com/office/drawing/2014/main" id="{10BA50EA-FADC-447D-B279-8613B374CF3D}"/>
                    </a:ext>
                  </a:extLst>
                </p:cNvPr>
                <p:cNvGrpSpPr/>
                <p:nvPr/>
              </p:nvGrpSpPr>
              <p:grpSpPr>
                <a:xfrm>
                  <a:off x="849152" y="1376788"/>
                  <a:ext cx="1157151" cy="1070664"/>
                  <a:chOff x="6018361" y="1240540"/>
                  <a:chExt cx="1029878" cy="922895"/>
                </a:xfrm>
              </p:grpSpPr>
              <p:grpSp>
                <p:nvGrpSpPr>
                  <p:cNvPr id="97" name="Group 96">
                    <a:extLst>
                      <a:ext uri="{FF2B5EF4-FFF2-40B4-BE49-F238E27FC236}">
                        <a16:creationId xmlns:a16="http://schemas.microsoft.com/office/drawing/2014/main" id="{F0265ECE-19CE-4F6C-9961-9DA49E374D6D}"/>
                      </a:ext>
                    </a:extLst>
                  </p:cNvPr>
                  <p:cNvGrpSpPr/>
                  <p:nvPr/>
                </p:nvGrpSpPr>
                <p:grpSpPr>
                  <a:xfrm>
                    <a:off x="6018361" y="1245579"/>
                    <a:ext cx="350029" cy="917856"/>
                    <a:chOff x="6018361" y="1245579"/>
                    <a:chExt cx="350029" cy="917856"/>
                  </a:xfrm>
                </p:grpSpPr>
                <p:sp>
                  <p:nvSpPr>
                    <p:cNvPr id="115" name="Rectangle 114">
                      <a:extLst>
                        <a:ext uri="{FF2B5EF4-FFF2-40B4-BE49-F238E27FC236}">
                          <a16:creationId xmlns:a16="http://schemas.microsoft.com/office/drawing/2014/main" id="{3DD00BDA-9F90-4111-B5AA-43ECDD6616D3}"/>
                        </a:ext>
                      </a:extLst>
                    </p:cNvPr>
                    <p:cNvSpPr/>
                    <p:nvPr/>
                  </p:nvSpPr>
                  <p:spPr>
                    <a:xfrm>
                      <a:off x="6020813" y="1245579"/>
                      <a:ext cx="337931" cy="155448"/>
                    </a:xfrm>
                    <a:prstGeom prst="rect">
                      <a:avLst/>
                    </a:prstGeom>
                    <a:solidFill>
                      <a:srgbClr val="556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16" name="Rectangle 115">
                      <a:extLst>
                        <a:ext uri="{FF2B5EF4-FFF2-40B4-BE49-F238E27FC236}">
                          <a16:creationId xmlns:a16="http://schemas.microsoft.com/office/drawing/2014/main" id="{366B446A-D428-45B0-9A5A-46438D8A5B00}"/>
                        </a:ext>
                      </a:extLst>
                    </p:cNvPr>
                    <p:cNvSpPr/>
                    <p:nvPr/>
                  </p:nvSpPr>
                  <p:spPr>
                    <a:xfrm>
                      <a:off x="6020813" y="1397830"/>
                      <a:ext cx="337931" cy="15544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17" name="Rectangle 116">
                      <a:extLst>
                        <a:ext uri="{FF2B5EF4-FFF2-40B4-BE49-F238E27FC236}">
                          <a16:creationId xmlns:a16="http://schemas.microsoft.com/office/drawing/2014/main" id="{D5DC6787-E644-47F2-A465-000A1C250EF0}"/>
                        </a:ext>
                      </a:extLst>
                    </p:cNvPr>
                    <p:cNvSpPr/>
                    <p:nvPr/>
                  </p:nvSpPr>
                  <p:spPr>
                    <a:xfrm rot="-5400000">
                      <a:off x="6116930" y="1621858"/>
                      <a:ext cx="320040" cy="182880"/>
                    </a:xfrm>
                    <a:prstGeom prst="rect">
                      <a:avLst/>
                    </a:prstGeom>
                    <a:solidFill>
                      <a:srgbClr val="D2E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18" name="Rectangle 117">
                      <a:extLst>
                        <a:ext uri="{FF2B5EF4-FFF2-40B4-BE49-F238E27FC236}">
                          <a16:creationId xmlns:a16="http://schemas.microsoft.com/office/drawing/2014/main" id="{9F67CD23-CAFC-48AD-A41A-22D3E465F221}"/>
                        </a:ext>
                      </a:extLst>
                    </p:cNvPr>
                    <p:cNvSpPr/>
                    <p:nvPr/>
                  </p:nvSpPr>
                  <p:spPr>
                    <a:xfrm rot="-5400000">
                      <a:off x="5949781" y="1621858"/>
                      <a:ext cx="320040" cy="182880"/>
                    </a:xfrm>
                    <a:prstGeom prst="rect">
                      <a:avLst/>
                    </a:prstGeom>
                    <a:solidFill>
                      <a:srgbClr val="4C3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19" name="Rectangle 118">
                      <a:extLst>
                        <a:ext uri="{FF2B5EF4-FFF2-40B4-BE49-F238E27FC236}">
                          <a16:creationId xmlns:a16="http://schemas.microsoft.com/office/drawing/2014/main" id="{846CCF94-472D-43FD-9E2C-206AC39CC822}"/>
                        </a:ext>
                      </a:extLst>
                    </p:cNvPr>
                    <p:cNvSpPr/>
                    <p:nvPr/>
                  </p:nvSpPr>
                  <p:spPr>
                    <a:xfrm>
                      <a:off x="6020813" y="1869881"/>
                      <a:ext cx="337931" cy="15544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20" name="Rectangle 119">
                      <a:extLst>
                        <a:ext uri="{FF2B5EF4-FFF2-40B4-BE49-F238E27FC236}">
                          <a16:creationId xmlns:a16="http://schemas.microsoft.com/office/drawing/2014/main" id="{B179B363-9DC3-42CD-B70C-3AAF1FA61AB2}"/>
                        </a:ext>
                      </a:extLst>
                    </p:cNvPr>
                    <p:cNvSpPr/>
                    <p:nvPr/>
                  </p:nvSpPr>
                  <p:spPr>
                    <a:xfrm>
                      <a:off x="6020813" y="2007987"/>
                      <a:ext cx="337931" cy="155448"/>
                    </a:xfrm>
                    <a:prstGeom prst="rect">
                      <a:avLst/>
                    </a:prstGeom>
                    <a:solidFill>
                      <a:srgbClr val="D2E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grpSp>
              <p:grpSp>
                <p:nvGrpSpPr>
                  <p:cNvPr id="98" name="Group 97">
                    <a:extLst>
                      <a:ext uri="{FF2B5EF4-FFF2-40B4-BE49-F238E27FC236}">
                        <a16:creationId xmlns:a16="http://schemas.microsoft.com/office/drawing/2014/main" id="{AA846C0D-6E82-4F38-AED7-D25FD4E6D300}"/>
                      </a:ext>
                    </a:extLst>
                  </p:cNvPr>
                  <p:cNvGrpSpPr/>
                  <p:nvPr/>
                </p:nvGrpSpPr>
                <p:grpSpPr>
                  <a:xfrm>
                    <a:off x="6698210" y="1242343"/>
                    <a:ext cx="350029" cy="917856"/>
                    <a:chOff x="6018361" y="1245579"/>
                    <a:chExt cx="350029" cy="917856"/>
                  </a:xfrm>
                </p:grpSpPr>
                <p:sp>
                  <p:nvSpPr>
                    <p:cNvPr id="106" name="Rectangle 105">
                      <a:extLst>
                        <a:ext uri="{FF2B5EF4-FFF2-40B4-BE49-F238E27FC236}">
                          <a16:creationId xmlns:a16="http://schemas.microsoft.com/office/drawing/2014/main" id="{34E9F87F-B91C-45E1-80EA-EF8EE3513A78}"/>
                        </a:ext>
                      </a:extLst>
                    </p:cNvPr>
                    <p:cNvSpPr/>
                    <p:nvPr/>
                  </p:nvSpPr>
                  <p:spPr>
                    <a:xfrm>
                      <a:off x="6020813" y="1245579"/>
                      <a:ext cx="337931" cy="15544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07" name="Rectangle 106">
                      <a:extLst>
                        <a:ext uri="{FF2B5EF4-FFF2-40B4-BE49-F238E27FC236}">
                          <a16:creationId xmlns:a16="http://schemas.microsoft.com/office/drawing/2014/main" id="{46BA5F3F-879C-416D-9100-F0714B66D296}"/>
                        </a:ext>
                      </a:extLst>
                    </p:cNvPr>
                    <p:cNvSpPr/>
                    <p:nvPr/>
                  </p:nvSpPr>
                  <p:spPr>
                    <a:xfrm>
                      <a:off x="6020813" y="1397830"/>
                      <a:ext cx="337931" cy="15544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08" name="Rectangle 107">
                      <a:extLst>
                        <a:ext uri="{FF2B5EF4-FFF2-40B4-BE49-F238E27FC236}">
                          <a16:creationId xmlns:a16="http://schemas.microsoft.com/office/drawing/2014/main" id="{1FA1B7CD-1861-4D5D-848A-046C5C2F64EF}"/>
                        </a:ext>
                      </a:extLst>
                    </p:cNvPr>
                    <p:cNvSpPr/>
                    <p:nvPr/>
                  </p:nvSpPr>
                  <p:spPr>
                    <a:xfrm rot="-5400000">
                      <a:off x="6116930" y="1621858"/>
                      <a:ext cx="320040" cy="182880"/>
                    </a:xfrm>
                    <a:prstGeom prst="rect">
                      <a:avLst/>
                    </a:prstGeom>
                    <a:solidFill>
                      <a:srgbClr val="D2E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09" name="Rectangle 108">
                      <a:extLst>
                        <a:ext uri="{FF2B5EF4-FFF2-40B4-BE49-F238E27FC236}">
                          <a16:creationId xmlns:a16="http://schemas.microsoft.com/office/drawing/2014/main" id="{B96DF5D4-141A-4524-AEBB-FE7271DF0558}"/>
                        </a:ext>
                      </a:extLst>
                    </p:cNvPr>
                    <p:cNvSpPr/>
                    <p:nvPr/>
                  </p:nvSpPr>
                  <p:spPr>
                    <a:xfrm rot="-5400000">
                      <a:off x="5949781" y="1621858"/>
                      <a:ext cx="320040" cy="182880"/>
                    </a:xfrm>
                    <a:prstGeom prst="rect">
                      <a:avLst/>
                    </a:prstGeom>
                    <a:solidFill>
                      <a:srgbClr val="6BA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13" name="Rectangle 112">
                      <a:extLst>
                        <a:ext uri="{FF2B5EF4-FFF2-40B4-BE49-F238E27FC236}">
                          <a16:creationId xmlns:a16="http://schemas.microsoft.com/office/drawing/2014/main" id="{362CC7C4-B31A-4437-A240-70B509BF1722}"/>
                        </a:ext>
                      </a:extLst>
                    </p:cNvPr>
                    <p:cNvSpPr/>
                    <p:nvPr/>
                  </p:nvSpPr>
                  <p:spPr>
                    <a:xfrm>
                      <a:off x="6020813" y="1869881"/>
                      <a:ext cx="337931" cy="15544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14" name="Rectangle 113">
                      <a:extLst>
                        <a:ext uri="{FF2B5EF4-FFF2-40B4-BE49-F238E27FC236}">
                          <a16:creationId xmlns:a16="http://schemas.microsoft.com/office/drawing/2014/main" id="{0AB4BA59-2A4B-44F0-8F52-C963E04E7429}"/>
                        </a:ext>
                      </a:extLst>
                    </p:cNvPr>
                    <p:cNvSpPr/>
                    <p:nvPr/>
                  </p:nvSpPr>
                  <p:spPr>
                    <a:xfrm>
                      <a:off x="6020813" y="2007987"/>
                      <a:ext cx="337931" cy="155448"/>
                    </a:xfrm>
                    <a:prstGeom prst="rect">
                      <a:avLst/>
                    </a:prstGeom>
                    <a:solidFill>
                      <a:srgbClr val="D2E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grpSp>
              <p:grpSp>
                <p:nvGrpSpPr>
                  <p:cNvPr id="99" name="Group 98">
                    <a:extLst>
                      <a:ext uri="{FF2B5EF4-FFF2-40B4-BE49-F238E27FC236}">
                        <a16:creationId xmlns:a16="http://schemas.microsoft.com/office/drawing/2014/main" id="{050C0A15-D040-4800-8A98-0F6D067F2EE4}"/>
                      </a:ext>
                    </a:extLst>
                  </p:cNvPr>
                  <p:cNvGrpSpPr/>
                  <p:nvPr/>
                </p:nvGrpSpPr>
                <p:grpSpPr>
                  <a:xfrm>
                    <a:off x="6350173" y="1240540"/>
                    <a:ext cx="364541" cy="921277"/>
                    <a:chOff x="7201064" y="1285060"/>
                    <a:chExt cx="364541" cy="921277"/>
                  </a:xfrm>
                </p:grpSpPr>
                <p:sp>
                  <p:nvSpPr>
                    <p:cNvPr id="100" name="Rectangle 99">
                      <a:extLst>
                        <a:ext uri="{FF2B5EF4-FFF2-40B4-BE49-F238E27FC236}">
                          <a16:creationId xmlns:a16="http://schemas.microsoft.com/office/drawing/2014/main" id="{FFBCCD3A-811D-4C3A-9BED-0FDC7F715DF1}"/>
                        </a:ext>
                      </a:extLst>
                    </p:cNvPr>
                    <p:cNvSpPr/>
                    <p:nvPr/>
                  </p:nvSpPr>
                  <p:spPr>
                    <a:xfrm rot="16200000">
                      <a:off x="7314145" y="1353640"/>
                      <a:ext cx="320040" cy="182880"/>
                    </a:xfrm>
                    <a:prstGeom prst="rect">
                      <a:avLst/>
                    </a:prstGeom>
                    <a:solidFill>
                      <a:srgbClr val="D2E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01" name="Rectangle 100">
                      <a:extLst>
                        <a:ext uri="{FF2B5EF4-FFF2-40B4-BE49-F238E27FC236}">
                          <a16:creationId xmlns:a16="http://schemas.microsoft.com/office/drawing/2014/main" id="{D28EA459-226E-4A6C-BBF0-0C3972162046}"/>
                        </a:ext>
                      </a:extLst>
                    </p:cNvPr>
                    <p:cNvSpPr/>
                    <p:nvPr/>
                  </p:nvSpPr>
                  <p:spPr>
                    <a:xfrm rot="16200000">
                      <a:off x="7133837" y="1353640"/>
                      <a:ext cx="320040" cy="182880"/>
                    </a:xfrm>
                    <a:prstGeom prst="rect">
                      <a:avLst/>
                    </a:prstGeom>
                    <a:solidFill>
                      <a:srgbClr val="6BA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02" name="Rectangle 101">
                      <a:extLst>
                        <a:ext uri="{FF2B5EF4-FFF2-40B4-BE49-F238E27FC236}">
                          <a16:creationId xmlns:a16="http://schemas.microsoft.com/office/drawing/2014/main" id="{17D5D155-294F-40BF-94A2-40F3AABA2C44}"/>
                        </a:ext>
                      </a:extLst>
                    </p:cNvPr>
                    <p:cNvSpPr/>
                    <p:nvPr/>
                  </p:nvSpPr>
                  <p:spPr>
                    <a:xfrm>
                      <a:off x="7202417" y="1602944"/>
                      <a:ext cx="363188" cy="15760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03" name="Rectangle 102">
                      <a:extLst>
                        <a:ext uri="{FF2B5EF4-FFF2-40B4-BE49-F238E27FC236}">
                          <a16:creationId xmlns:a16="http://schemas.microsoft.com/office/drawing/2014/main" id="{2EEDCE3C-2BE3-4E6D-A1FF-C76C2637C324}"/>
                        </a:ext>
                      </a:extLst>
                    </p:cNvPr>
                    <p:cNvSpPr/>
                    <p:nvPr/>
                  </p:nvSpPr>
                  <p:spPr>
                    <a:xfrm>
                      <a:off x="7202350" y="1740860"/>
                      <a:ext cx="363188" cy="155448"/>
                    </a:xfrm>
                    <a:prstGeom prst="rect">
                      <a:avLst/>
                    </a:prstGeom>
                    <a:solidFill>
                      <a:srgbClr val="D2E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04" name="Rectangle 103">
                      <a:extLst>
                        <a:ext uri="{FF2B5EF4-FFF2-40B4-BE49-F238E27FC236}">
                          <a16:creationId xmlns:a16="http://schemas.microsoft.com/office/drawing/2014/main" id="{3BDEA28C-7F74-4A39-A8D8-4E1AFF4DEE07}"/>
                        </a:ext>
                      </a:extLst>
                    </p:cNvPr>
                    <p:cNvSpPr/>
                    <p:nvPr/>
                  </p:nvSpPr>
                  <p:spPr>
                    <a:xfrm rot="16200000">
                      <a:off x="7132484" y="1953259"/>
                      <a:ext cx="320040" cy="182880"/>
                    </a:xfrm>
                    <a:prstGeom prst="rect">
                      <a:avLst/>
                    </a:prstGeom>
                    <a:solidFill>
                      <a:srgbClr val="D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105" name="Rectangle 104">
                      <a:extLst>
                        <a:ext uri="{FF2B5EF4-FFF2-40B4-BE49-F238E27FC236}">
                          <a16:creationId xmlns:a16="http://schemas.microsoft.com/office/drawing/2014/main" id="{12C5E887-A662-4D5A-A492-61E2C29C0BE9}"/>
                        </a:ext>
                      </a:extLst>
                    </p:cNvPr>
                    <p:cNvSpPr/>
                    <p:nvPr/>
                  </p:nvSpPr>
                  <p:spPr>
                    <a:xfrm rot="16200000">
                      <a:off x="7299633" y="1954877"/>
                      <a:ext cx="320040" cy="182880"/>
                    </a:xfrm>
                    <a:prstGeom prst="rect">
                      <a:avLst/>
                    </a:prstGeom>
                    <a:solidFill>
                      <a:srgbClr val="6BA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grpSp>
            </p:grpSp>
          </p:grpSp>
          <p:sp>
            <p:nvSpPr>
              <p:cNvPr id="20" name="TextBox 19">
                <a:extLst>
                  <a:ext uri="{FF2B5EF4-FFF2-40B4-BE49-F238E27FC236}">
                    <a16:creationId xmlns:a16="http://schemas.microsoft.com/office/drawing/2014/main" id="{95DF6FD5-F3A3-4E11-AAC1-5FD416F01650}"/>
                  </a:ext>
                </a:extLst>
              </p:cNvPr>
              <p:cNvSpPr txBox="1"/>
              <p:nvPr/>
            </p:nvSpPr>
            <p:spPr>
              <a:xfrm>
                <a:off x="4164050" y="4123944"/>
                <a:ext cx="1707551" cy="565954"/>
              </a:xfrm>
              <a:prstGeom prst="rect">
                <a:avLst/>
              </a:prstGeom>
              <a:noFill/>
            </p:spPr>
            <p:txBody>
              <a:bodyPr wrap="square" rtlCol="0">
                <a:spAutoFit/>
              </a:bodyPr>
              <a:lstStyle/>
              <a:p>
                <a:pPr algn="ctr"/>
                <a:r>
                  <a:rPr lang="en-US" sz="4000" dirty="0"/>
                  <a:t>EPA</a:t>
                </a:r>
              </a:p>
            </p:txBody>
          </p:sp>
          <p:sp>
            <p:nvSpPr>
              <p:cNvPr id="21" name="TextBox 20">
                <a:extLst>
                  <a:ext uri="{FF2B5EF4-FFF2-40B4-BE49-F238E27FC236}">
                    <a16:creationId xmlns:a16="http://schemas.microsoft.com/office/drawing/2014/main" id="{47304562-EAE5-4AD6-9F21-805856ABFAE7}"/>
                  </a:ext>
                </a:extLst>
              </p:cNvPr>
              <p:cNvSpPr txBox="1"/>
              <p:nvPr/>
            </p:nvSpPr>
            <p:spPr>
              <a:xfrm>
                <a:off x="6370087" y="4123944"/>
                <a:ext cx="1707551" cy="565954"/>
              </a:xfrm>
              <a:prstGeom prst="rect">
                <a:avLst/>
              </a:prstGeom>
              <a:noFill/>
            </p:spPr>
            <p:txBody>
              <a:bodyPr wrap="square" rtlCol="0">
                <a:spAutoFit/>
              </a:bodyPr>
              <a:lstStyle/>
              <a:p>
                <a:pPr algn="ctr"/>
                <a:r>
                  <a:rPr lang="en-US" sz="4000" dirty="0"/>
                  <a:t>DHA</a:t>
                </a:r>
              </a:p>
            </p:txBody>
          </p:sp>
          <p:cxnSp>
            <p:nvCxnSpPr>
              <p:cNvPr id="22" name="Straight Arrow Connector 21">
                <a:extLst>
                  <a:ext uri="{FF2B5EF4-FFF2-40B4-BE49-F238E27FC236}">
                    <a16:creationId xmlns:a16="http://schemas.microsoft.com/office/drawing/2014/main" id="{90AFC22D-C917-47F0-8E06-FE7E963848B8}"/>
                  </a:ext>
                </a:extLst>
              </p:cNvPr>
              <p:cNvCxnSpPr>
                <a:cxnSpLocks/>
              </p:cNvCxnSpPr>
              <p:nvPr/>
            </p:nvCxnSpPr>
            <p:spPr>
              <a:xfrm flipH="1">
                <a:off x="5958962" y="2296091"/>
                <a:ext cx="1" cy="168541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39FD0A66-1084-4A98-8822-020F74A6EF4B}"/>
                  </a:ext>
                </a:extLst>
              </p:cNvPr>
              <p:cNvGrpSpPr/>
              <p:nvPr/>
            </p:nvGrpSpPr>
            <p:grpSpPr>
              <a:xfrm>
                <a:off x="6554941" y="1246468"/>
                <a:ext cx="553379" cy="537212"/>
                <a:chOff x="2048256" y="1262632"/>
                <a:chExt cx="676931" cy="590548"/>
              </a:xfrm>
            </p:grpSpPr>
            <p:grpSp>
              <p:nvGrpSpPr>
                <p:cNvPr id="89" name="Group 88">
                  <a:extLst>
                    <a:ext uri="{FF2B5EF4-FFF2-40B4-BE49-F238E27FC236}">
                      <a16:creationId xmlns:a16="http://schemas.microsoft.com/office/drawing/2014/main" id="{2EB754E8-0C9E-41F9-981B-C48196DED215}"/>
                    </a:ext>
                  </a:extLst>
                </p:cNvPr>
                <p:cNvGrpSpPr/>
                <p:nvPr/>
              </p:nvGrpSpPr>
              <p:grpSpPr>
                <a:xfrm>
                  <a:off x="2049325" y="1262632"/>
                  <a:ext cx="675862" cy="298174"/>
                  <a:chOff x="1464366" y="1358348"/>
                  <a:chExt cx="675862" cy="298174"/>
                </a:xfrm>
              </p:grpSpPr>
              <p:sp>
                <p:nvSpPr>
                  <p:cNvPr id="92" name="Rectangle 91">
                    <a:extLst>
                      <a:ext uri="{FF2B5EF4-FFF2-40B4-BE49-F238E27FC236}">
                        <a16:creationId xmlns:a16="http://schemas.microsoft.com/office/drawing/2014/main" id="{E336EC1D-640C-4728-933E-3FBB9C9EC545}"/>
                      </a:ext>
                    </a:extLst>
                  </p:cNvPr>
                  <p:cNvSpPr/>
                  <p:nvPr/>
                </p:nvSpPr>
                <p:spPr>
                  <a:xfrm>
                    <a:off x="1464366" y="1358348"/>
                    <a:ext cx="337931" cy="298174"/>
                  </a:xfrm>
                  <a:prstGeom prst="rect">
                    <a:avLst/>
                  </a:prstGeom>
                  <a:solidFill>
                    <a:srgbClr val="D2E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93" name="Rectangle 92">
                    <a:extLst>
                      <a:ext uri="{FF2B5EF4-FFF2-40B4-BE49-F238E27FC236}">
                        <a16:creationId xmlns:a16="http://schemas.microsoft.com/office/drawing/2014/main" id="{EFD15944-394E-4679-85F5-7A2D379AEA50}"/>
                      </a:ext>
                    </a:extLst>
                  </p:cNvPr>
                  <p:cNvSpPr/>
                  <p:nvPr/>
                </p:nvSpPr>
                <p:spPr>
                  <a:xfrm>
                    <a:off x="1802297" y="1358348"/>
                    <a:ext cx="337931" cy="29817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grpSp>
            <p:sp>
              <p:nvSpPr>
                <p:cNvPr id="90" name="Rectangle 89">
                  <a:extLst>
                    <a:ext uri="{FF2B5EF4-FFF2-40B4-BE49-F238E27FC236}">
                      <a16:creationId xmlns:a16="http://schemas.microsoft.com/office/drawing/2014/main" id="{D525A30C-2278-4E51-8F30-C3839BD56734}"/>
                    </a:ext>
                  </a:extLst>
                </p:cNvPr>
                <p:cNvSpPr/>
                <p:nvPr/>
              </p:nvSpPr>
              <p:spPr>
                <a:xfrm>
                  <a:off x="2048256" y="1555006"/>
                  <a:ext cx="337931" cy="298174"/>
                </a:xfrm>
                <a:prstGeom prst="rect">
                  <a:avLst/>
                </a:prstGeom>
                <a:solidFill>
                  <a:srgbClr val="E7E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sp>
              <p:nvSpPr>
                <p:cNvPr id="91" name="Rectangle 90">
                  <a:extLst>
                    <a:ext uri="{FF2B5EF4-FFF2-40B4-BE49-F238E27FC236}">
                      <a16:creationId xmlns:a16="http://schemas.microsoft.com/office/drawing/2014/main" id="{D1603050-0393-4A99-A53B-B3D58BBE6DFE}"/>
                    </a:ext>
                  </a:extLst>
                </p:cNvPr>
                <p:cNvSpPr/>
                <p:nvPr/>
              </p:nvSpPr>
              <p:spPr>
                <a:xfrm>
                  <a:off x="2386584" y="1555006"/>
                  <a:ext cx="337931" cy="29817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dirty="0"/>
                </a:p>
              </p:txBody>
            </p:sp>
          </p:grpSp>
          <p:pic>
            <p:nvPicPr>
              <p:cNvPr id="24" name="Picture 30" descr="Image result for image of rainbow trout cartoon">
                <a:extLst>
                  <a:ext uri="{FF2B5EF4-FFF2-40B4-BE49-F238E27FC236}">
                    <a16:creationId xmlns:a16="http://schemas.microsoft.com/office/drawing/2014/main" id="{D0D53B9C-0044-47EA-AFBD-FC7872493E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75" b="28604"/>
              <a:stretch/>
            </p:blipFill>
            <p:spPr bwMode="auto">
              <a:xfrm>
                <a:off x="4392916" y="1130052"/>
                <a:ext cx="2186847" cy="78950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BD23A18D-DDA4-4572-B141-AFD92FB29044}"/>
                  </a:ext>
                </a:extLst>
              </p:cNvPr>
              <p:cNvSpPr/>
              <p:nvPr/>
            </p:nvSpPr>
            <p:spPr>
              <a:xfrm>
                <a:off x="4235450" y="676275"/>
                <a:ext cx="3447024" cy="161981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cxnSp>
            <p:nvCxnSpPr>
              <p:cNvPr id="26" name="Straight Arrow Connector 25">
                <a:extLst>
                  <a:ext uri="{FF2B5EF4-FFF2-40B4-BE49-F238E27FC236}">
                    <a16:creationId xmlns:a16="http://schemas.microsoft.com/office/drawing/2014/main" id="{70372C49-1517-48C9-8443-D8DA7D6FC319}"/>
                  </a:ext>
                </a:extLst>
              </p:cNvPr>
              <p:cNvCxnSpPr/>
              <p:nvPr/>
            </p:nvCxnSpPr>
            <p:spPr>
              <a:xfrm flipV="1">
                <a:off x="299133" y="2304400"/>
                <a:ext cx="3160963" cy="143892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D82571C-317C-4B08-8402-31B358AD6AF2}"/>
                  </a:ext>
                </a:extLst>
              </p:cNvPr>
              <p:cNvSpPr txBox="1"/>
              <p:nvPr/>
            </p:nvSpPr>
            <p:spPr>
              <a:xfrm>
                <a:off x="230661" y="4140202"/>
                <a:ext cx="3400030" cy="565954"/>
              </a:xfrm>
              <a:prstGeom prst="rect">
                <a:avLst/>
              </a:prstGeom>
              <a:noFill/>
            </p:spPr>
            <p:txBody>
              <a:bodyPr wrap="square" rtlCol="0">
                <a:spAutoFit/>
              </a:bodyPr>
              <a:lstStyle/>
              <a:p>
                <a:r>
                  <a:rPr lang="en-US" sz="4000" dirty="0"/>
                  <a:t>Crop ingredients</a:t>
                </a:r>
              </a:p>
            </p:txBody>
          </p:sp>
          <p:grpSp>
            <p:nvGrpSpPr>
              <p:cNvPr id="28" name="Group 27">
                <a:extLst>
                  <a:ext uri="{FF2B5EF4-FFF2-40B4-BE49-F238E27FC236}">
                    <a16:creationId xmlns:a16="http://schemas.microsoft.com/office/drawing/2014/main" id="{D4312977-EF05-48A6-A898-884C74F11C0E}"/>
                  </a:ext>
                </a:extLst>
              </p:cNvPr>
              <p:cNvGrpSpPr/>
              <p:nvPr/>
            </p:nvGrpSpPr>
            <p:grpSpPr>
              <a:xfrm>
                <a:off x="6230433" y="2735537"/>
                <a:ext cx="1592229" cy="1329930"/>
                <a:chOff x="6292089" y="2819507"/>
                <a:chExt cx="1592229" cy="1329930"/>
              </a:xfrm>
            </p:grpSpPr>
            <p:grpSp>
              <p:nvGrpSpPr>
                <p:cNvPr id="61" name="Group 60">
                  <a:extLst>
                    <a:ext uri="{FF2B5EF4-FFF2-40B4-BE49-F238E27FC236}">
                      <a16:creationId xmlns:a16="http://schemas.microsoft.com/office/drawing/2014/main" id="{3DC5360C-264A-42B8-8E3F-F4CA04C5B5F7}"/>
                    </a:ext>
                  </a:extLst>
                </p:cNvPr>
                <p:cNvGrpSpPr/>
                <p:nvPr/>
              </p:nvGrpSpPr>
              <p:grpSpPr>
                <a:xfrm>
                  <a:off x="6292089" y="3071990"/>
                  <a:ext cx="498964" cy="452261"/>
                  <a:chOff x="6292089" y="3080657"/>
                  <a:chExt cx="498964" cy="452261"/>
                </a:xfrm>
              </p:grpSpPr>
              <p:cxnSp>
                <p:nvCxnSpPr>
                  <p:cNvPr id="84" name="Straight Connector 83">
                    <a:extLst>
                      <a:ext uri="{FF2B5EF4-FFF2-40B4-BE49-F238E27FC236}">
                        <a16:creationId xmlns:a16="http://schemas.microsoft.com/office/drawing/2014/main" id="{8CDAF927-7DEB-43F5-B04E-A7B310005941}"/>
                      </a:ext>
                    </a:extLst>
                  </p:cNvPr>
                  <p:cNvCxnSpPr>
                    <a:cxnSpLocks/>
                  </p:cNvCxnSpPr>
                  <p:nvPr/>
                </p:nvCxnSpPr>
                <p:spPr>
                  <a:xfrm flipH="1" flipV="1">
                    <a:off x="6292089" y="3246012"/>
                    <a:ext cx="72622" cy="179821"/>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4AE935F-1ACC-45C6-8A6D-D172609518E0}"/>
                      </a:ext>
                    </a:extLst>
                  </p:cNvPr>
                  <p:cNvCxnSpPr>
                    <a:cxnSpLocks/>
                  </p:cNvCxnSpPr>
                  <p:nvPr/>
                </p:nvCxnSpPr>
                <p:spPr>
                  <a:xfrm flipV="1">
                    <a:off x="6292089" y="3080657"/>
                    <a:ext cx="213940" cy="189205"/>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4117062-7F39-4C6A-93F2-B3A59DBC80C7}"/>
                      </a:ext>
                    </a:extLst>
                  </p:cNvPr>
                  <p:cNvCxnSpPr>
                    <a:cxnSpLocks/>
                  </p:cNvCxnSpPr>
                  <p:nvPr/>
                </p:nvCxnSpPr>
                <p:spPr>
                  <a:xfrm>
                    <a:off x="6487592" y="3084371"/>
                    <a:ext cx="245764" cy="69897"/>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D7BD495-2714-4AB9-9BA4-5B84BAE90B25}"/>
                      </a:ext>
                    </a:extLst>
                  </p:cNvPr>
                  <p:cNvCxnSpPr>
                    <a:cxnSpLocks/>
                  </p:cNvCxnSpPr>
                  <p:nvPr/>
                </p:nvCxnSpPr>
                <p:spPr>
                  <a:xfrm>
                    <a:off x="6717146" y="3138800"/>
                    <a:ext cx="73907" cy="250286"/>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4C44AA9-3928-488A-9101-DE76FEE6B4E3}"/>
                      </a:ext>
                    </a:extLst>
                  </p:cNvPr>
                  <p:cNvCxnSpPr/>
                  <p:nvPr/>
                </p:nvCxnSpPr>
                <p:spPr>
                  <a:xfrm flipV="1">
                    <a:off x="6610474" y="3373261"/>
                    <a:ext cx="180579" cy="159657"/>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2" name="Straight Connector 61">
                  <a:extLst>
                    <a:ext uri="{FF2B5EF4-FFF2-40B4-BE49-F238E27FC236}">
                      <a16:creationId xmlns:a16="http://schemas.microsoft.com/office/drawing/2014/main" id="{E59FAA0D-8C61-40C4-A83B-F7E9309BBBB2}"/>
                    </a:ext>
                  </a:extLst>
                </p:cNvPr>
                <p:cNvCxnSpPr>
                  <a:cxnSpLocks/>
                </p:cNvCxnSpPr>
                <p:nvPr/>
              </p:nvCxnSpPr>
              <p:spPr>
                <a:xfrm>
                  <a:off x="6618170" y="3503678"/>
                  <a:ext cx="82593" cy="289437"/>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1864593-3629-42CC-96AC-7B8D432643BF}"/>
                    </a:ext>
                  </a:extLst>
                </p:cNvPr>
                <p:cNvCxnSpPr>
                  <a:cxnSpLocks/>
                </p:cNvCxnSpPr>
                <p:nvPr/>
              </p:nvCxnSpPr>
              <p:spPr>
                <a:xfrm>
                  <a:off x="6698453" y="3780426"/>
                  <a:ext cx="199704" cy="87724"/>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003B018-D129-4951-A794-14814B935C17}"/>
                    </a:ext>
                  </a:extLst>
                </p:cNvPr>
                <p:cNvCxnSpPr>
                  <a:cxnSpLocks/>
                </p:cNvCxnSpPr>
                <p:nvPr/>
              </p:nvCxnSpPr>
              <p:spPr>
                <a:xfrm>
                  <a:off x="6900467" y="3855461"/>
                  <a:ext cx="61946" cy="23163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AC366C1-AB9A-4D96-B087-6A424D30BC42}"/>
                    </a:ext>
                  </a:extLst>
                </p:cNvPr>
                <p:cNvCxnSpPr>
                  <a:cxnSpLocks/>
                </p:cNvCxnSpPr>
                <p:nvPr/>
              </p:nvCxnSpPr>
              <p:spPr>
                <a:xfrm>
                  <a:off x="6950802" y="4073799"/>
                  <a:ext cx="254507" cy="75638"/>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18ABB20-7623-43CB-8E76-E51430E6607A}"/>
                    </a:ext>
                  </a:extLst>
                </p:cNvPr>
                <p:cNvCxnSpPr>
                  <a:cxnSpLocks/>
                </p:cNvCxnSpPr>
                <p:nvPr/>
              </p:nvCxnSpPr>
              <p:spPr>
                <a:xfrm flipV="1">
                  <a:off x="7182764" y="3961403"/>
                  <a:ext cx="188687" cy="188034"/>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AE069CF-627C-45C8-A84E-27653C32A4C5}"/>
                    </a:ext>
                  </a:extLst>
                </p:cNvPr>
                <p:cNvCxnSpPr/>
                <p:nvPr/>
              </p:nvCxnSpPr>
              <p:spPr>
                <a:xfrm>
                  <a:off x="7357522" y="3970670"/>
                  <a:ext cx="234280" cy="77197"/>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1F82DF2-56E4-416F-B160-D9F80D1A3BE9}"/>
                    </a:ext>
                  </a:extLst>
                </p:cNvPr>
                <p:cNvCxnSpPr>
                  <a:cxnSpLocks/>
                </p:cNvCxnSpPr>
                <p:nvPr/>
              </p:nvCxnSpPr>
              <p:spPr>
                <a:xfrm flipV="1">
                  <a:off x="7569994" y="3877388"/>
                  <a:ext cx="200025" cy="177666"/>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EEFF504-2C5C-4B06-88ED-71B3609D4580}"/>
                    </a:ext>
                  </a:extLst>
                </p:cNvPr>
                <p:cNvCxnSpPr>
                  <a:cxnSpLocks/>
                </p:cNvCxnSpPr>
                <p:nvPr/>
              </p:nvCxnSpPr>
              <p:spPr>
                <a:xfrm>
                  <a:off x="7708106" y="3631406"/>
                  <a:ext cx="61913" cy="262297"/>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3E1A3E5-6B0A-461E-9B61-981FCE5B2DC9}"/>
                    </a:ext>
                  </a:extLst>
                </p:cNvPr>
                <p:cNvCxnSpPr>
                  <a:cxnSpLocks/>
                </p:cNvCxnSpPr>
                <p:nvPr/>
              </p:nvCxnSpPr>
              <p:spPr>
                <a:xfrm flipV="1">
                  <a:off x="7708105" y="3487629"/>
                  <a:ext cx="176213" cy="164626"/>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592C429-8BFD-44DC-9F91-6E0217918BCE}"/>
                    </a:ext>
                  </a:extLst>
                </p:cNvPr>
                <p:cNvCxnSpPr>
                  <a:cxnSpLocks/>
                </p:cNvCxnSpPr>
                <p:nvPr/>
              </p:nvCxnSpPr>
              <p:spPr>
                <a:xfrm>
                  <a:off x="7816291" y="3247639"/>
                  <a:ext cx="63746" cy="266333"/>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8E5615A-71D4-4584-A26F-12D723BB1631}"/>
                    </a:ext>
                  </a:extLst>
                </p:cNvPr>
                <p:cNvCxnSpPr>
                  <a:cxnSpLocks/>
                </p:cNvCxnSpPr>
                <p:nvPr/>
              </p:nvCxnSpPr>
              <p:spPr>
                <a:xfrm>
                  <a:off x="7591802" y="3175734"/>
                  <a:ext cx="228771" cy="81219"/>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F81D1C0-7734-4949-BFD9-A0DB4DB60B26}"/>
                    </a:ext>
                  </a:extLst>
                </p:cNvPr>
                <p:cNvCxnSpPr>
                  <a:cxnSpLocks/>
                </p:cNvCxnSpPr>
                <p:nvPr/>
              </p:nvCxnSpPr>
              <p:spPr>
                <a:xfrm>
                  <a:off x="7532338" y="2952729"/>
                  <a:ext cx="59464" cy="235314"/>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12570D8-B595-42E9-BD83-C3164A9417AE}"/>
                    </a:ext>
                  </a:extLst>
                </p:cNvPr>
                <p:cNvCxnSpPr>
                  <a:cxnSpLocks/>
                </p:cNvCxnSpPr>
                <p:nvPr/>
              </p:nvCxnSpPr>
              <p:spPr>
                <a:xfrm>
                  <a:off x="7285519" y="2886626"/>
                  <a:ext cx="253519" cy="76357"/>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A827ACA-D1A6-42C4-8D25-AE79B8C81EAF}"/>
                    </a:ext>
                  </a:extLst>
                </p:cNvPr>
                <p:cNvCxnSpPr/>
                <p:nvPr/>
              </p:nvCxnSpPr>
              <p:spPr>
                <a:xfrm flipH="1">
                  <a:off x="7134225" y="2878352"/>
                  <a:ext cx="176213" cy="169515"/>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8A70B95-27A7-43D6-99EC-31ABCA37D0C2}"/>
                    </a:ext>
                  </a:extLst>
                </p:cNvPr>
                <p:cNvCxnSpPr>
                  <a:cxnSpLocks/>
                </p:cNvCxnSpPr>
                <p:nvPr/>
              </p:nvCxnSpPr>
              <p:spPr>
                <a:xfrm>
                  <a:off x="6876501" y="2962983"/>
                  <a:ext cx="273380" cy="81619"/>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96A89BA-5CDE-404B-B355-740BD9BDE98F}"/>
                    </a:ext>
                  </a:extLst>
                </p:cNvPr>
                <p:cNvCxnSpPr>
                  <a:cxnSpLocks/>
                </p:cNvCxnSpPr>
                <p:nvPr/>
              </p:nvCxnSpPr>
              <p:spPr>
                <a:xfrm>
                  <a:off x="6857049" y="2819507"/>
                  <a:ext cx="38905" cy="16370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B686814-C939-4D11-8EF8-115BFB9624FE}"/>
                    </a:ext>
                  </a:extLst>
                </p:cNvPr>
                <p:cNvCxnSpPr>
                  <a:cxnSpLocks/>
                </p:cNvCxnSpPr>
                <p:nvPr/>
              </p:nvCxnSpPr>
              <p:spPr>
                <a:xfrm>
                  <a:off x="7310438" y="2952729"/>
                  <a:ext cx="172870" cy="54812"/>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B7256AE-211F-4DE5-899A-5E4DF27416EB}"/>
                    </a:ext>
                  </a:extLst>
                </p:cNvPr>
                <p:cNvCxnSpPr>
                  <a:cxnSpLocks/>
                </p:cNvCxnSpPr>
                <p:nvPr/>
              </p:nvCxnSpPr>
              <p:spPr>
                <a:xfrm>
                  <a:off x="7761542" y="3305891"/>
                  <a:ext cx="34670" cy="149068"/>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A66F0F7-28F1-4BCE-8C6E-2AD5A2B56C77}"/>
                    </a:ext>
                  </a:extLst>
                </p:cNvPr>
                <p:cNvCxnSpPr>
                  <a:cxnSpLocks/>
                </p:cNvCxnSpPr>
                <p:nvPr/>
              </p:nvCxnSpPr>
              <p:spPr>
                <a:xfrm flipV="1">
                  <a:off x="7562070" y="3857815"/>
                  <a:ext cx="128299" cy="108221"/>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6673064-3E82-4168-83A2-AFB3C826B32D}"/>
                    </a:ext>
                  </a:extLst>
                </p:cNvPr>
                <p:cNvCxnSpPr>
                  <a:cxnSpLocks/>
                </p:cNvCxnSpPr>
                <p:nvPr/>
              </p:nvCxnSpPr>
              <p:spPr>
                <a:xfrm>
                  <a:off x="7012688" y="4013815"/>
                  <a:ext cx="166114" cy="53085"/>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692E330-171D-4D93-9DFE-4A287FEF6D87}"/>
                    </a:ext>
                  </a:extLst>
                </p:cNvPr>
                <p:cNvCxnSpPr>
                  <a:cxnSpLocks/>
                </p:cNvCxnSpPr>
                <p:nvPr/>
              </p:nvCxnSpPr>
              <p:spPr>
                <a:xfrm>
                  <a:off x="6700763" y="3566083"/>
                  <a:ext cx="40853" cy="150574"/>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3FE2E41-8D3D-4D08-93B3-6202EBED7205}"/>
                    </a:ext>
                  </a:extLst>
                </p:cNvPr>
                <p:cNvCxnSpPr>
                  <a:cxnSpLocks/>
                </p:cNvCxnSpPr>
                <p:nvPr/>
              </p:nvCxnSpPr>
              <p:spPr>
                <a:xfrm>
                  <a:off x="6516439" y="3146557"/>
                  <a:ext cx="147371" cy="37894"/>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A37619FB-C965-4FCD-9373-836B6DB8343C}"/>
                  </a:ext>
                </a:extLst>
              </p:cNvPr>
              <p:cNvGrpSpPr/>
              <p:nvPr/>
            </p:nvGrpSpPr>
            <p:grpSpPr>
              <a:xfrm rot="-2820000">
                <a:off x="4206240" y="2765109"/>
                <a:ext cx="1592229" cy="1271085"/>
                <a:chOff x="6292089" y="2878352"/>
                <a:chExt cx="1592229" cy="1271085"/>
              </a:xfrm>
            </p:grpSpPr>
            <p:grpSp>
              <p:nvGrpSpPr>
                <p:cNvPr id="36" name="Group 35">
                  <a:extLst>
                    <a:ext uri="{FF2B5EF4-FFF2-40B4-BE49-F238E27FC236}">
                      <a16:creationId xmlns:a16="http://schemas.microsoft.com/office/drawing/2014/main" id="{62BF2B31-BAF2-4E81-A033-05BEAB13F00E}"/>
                    </a:ext>
                  </a:extLst>
                </p:cNvPr>
                <p:cNvGrpSpPr/>
                <p:nvPr/>
              </p:nvGrpSpPr>
              <p:grpSpPr>
                <a:xfrm>
                  <a:off x="6292089" y="3071990"/>
                  <a:ext cx="498964" cy="452261"/>
                  <a:chOff x="6292089" y="3080657"/>
                  <a:chExt cx="498964" cy="452261"/>
                </a:xfrm>
              </p:grpSpPr>
              <p:cxnSp>
                <p:nvCxnSpPr>
                  <p:cNvPr id="56" name="Straight Connector 55">
                    <a:extLst>
                      <a:ext uri="{FF2B5EF4-FFF2-40B4-BE49-F238E27FC236}">
                        <a16:creationId xmlns:a16="http://schemas.microsoft.com/office/drawing/2014/main" id="{3AF471BB-7993-4AB7-BE70-D57CDD1D969C}"/>
                      </a:ext>
                    </a:extLst>
                  </p:cNvPr>
                  <p:cNvCxnSpPr>
                    <a:cxnSpLocks/>
                  </p:cNvCxnSpPr>
                  <p:nvPr/>
                </p:nvCxnSpPr>
                <p:spPr>
                  <a:xfrm flipH="1" flipV="1">
                    <a:off x="6292089" y="3246012"/>
                    <a:ext cx="72622" cy="179821"/>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FCFBAFF-EA3D-46A2-917A-4B25B3FDC9F8}"/>
                      </a:ext>
                    </a:extLst>
                  </p:cNvPr>
                  <p:cNvCxnSpPr>
                    <a:cxnSpLocks/>
                  </p:cNvCxnSpPr>
                  <p:nvPr/>
                </p:nvCxnSpPr>
                <p:spPr>
                  <a:xfrm flipV="1">
                    <a:off x="6292089" y="3080657"/>
                    <a:ext cx="213940" cy="189205"/>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F5F2287-376F-4967-ACC0-41626CA00253}"/>
                      </a:ext>
                    </a:extLst>
                  </p:cNvPr>
                  <p:cNvCxnSpPr>
                    <a:cxnSpLocks/>
                  </p:cNvCxnSpPr>
                  <p:nvPr/>
                </p:nvCxnSpPr>
                <p:spPr>
                  <a:xfrm>
                    <a:off x="6487592" y="3084371"/>
                    <a:ext cx="245764" cy="69897"/>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FFE7E12-2343-407F-A19B-581D5C04A3EF}"/>
                      </a:ext>
                    </a:extLst>
                  </p:cNvPr>
                  <p:cNvCxnSpPr>
                    <a:cxnSpLocks/>
                  </p:cNvCxnSpPr>
                  <p:nvPr/>
                </p:nvCxnSpPr>
                <p:spPr>
                  <a:xfrm>
                    <a:off x="6717146" y="3138800"/>
                    <a:ext cx="73907" cy="250286"/>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636F5AA-DA4C-4AA6-BC91-61737A104ADC}"/>
                      </a:ext>
                    </a:extLst>
                  </p:cNvPr>
                  <p:cNvCxnSpPr/>
                  <p:nvPr/>
                </p:nvCxnSpPr>
                <p:spPr>
                  <a:xfrm flipV="1">
                    <a:off x="6610474" y="3373261"/>
                    <a:ext cx="180579" cy="159657"/>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a:extLst>
                    <a:ext uri="{FF2B5EF4-FFF2-40B4-BE49-F238E27FC236}">
                      <a16:creationId xmlns:a16="http://schemas.microsoft.com/office/drawing/2014/main" id="{041D0B60-B1B8-460D-9013-913125E566A1}"/>
                    </a:ext>
                  </a:extLst>
                </p:cNvPr>
                <p:cNvCxnSpPr>
                  <a:cxnSpLocks/>
                </p:cNvCxnSpPr>
                <p:nvPr/>
              </p:nvCxnSpPr>
              <p:spPr>
                <a:xfrm>
                  <a:off x="6618170" y="3503678"/>
                  <a:ext cx="82593" cy="289437"/>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A894024-B06D-41CB-930D-2706CCB5956F}"/>
                    </a:ext>
                  </a:extLst>
                </p:cNvPr>
                <p:cNvCxnSpPr>
                  <a:cxnSpLocks/>
                </p:cNvCxnSpPr>
                <p:nvPr/>
              </p:nvCxnSpPr>
              <p:spPr>
                <a:xfrm>
                  <a:off x="6698453" y="3780426"/>
                  <a:ext cx="199704" cy="87724"/>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5D0A12C-6547-437A-B9F8-19BF83604E39}"/>
                    </a:ext>
                  </a:extLst>
                </p:cNvPr>
                <p:cNvCxnSpPr>
                  <a:cxnSpLocks/>
                </p:cNvCxnSpPr>
                <p:nvPr/>
              </p:nvCxnSpPr>
              <p:spPr>
                <a:xfrm>
                  <a:off x="6900467" y="3855461"/>
                  <a:ext cx="61946" cy="23163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BEEBB95-2C60-4D8D-837B-8AF13CD97F24}"/>
                    </a:ext>
                  </a:extLst>
                </p:cNvPr>
                <p:cNvCxnSpPr>
                  <a:cxnSpLocks/>
                </p:cNvCxnSpPr>
                <p:nvPr/>
              </p:nvCxnSpPr>
              <p:spPr>
                <a:xfrm>
                  <a:off x="6950802" y="4073799"/>
                  <a:ext cx="254507" cy="75638"/>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DEBBA8D-5233-42B8-B619-D8ACF97D2422}"/>
                    </a:ext>
                  </a:extLst>
                </p:cNvPr>
                <p:cNvCxnSpPr>
                  <a:cxnSpLocks/>
                </p:cNvCxnSpPr>
                <p:nvPr/>
              </p:nvCxnSpPr>
              <p:spPr>
                <a:xfrm flipV="1">
                  <a:off x="7182764" y="3961403"/>
                  <a:ext cx="188687" cy="188034"/>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EDC307A-9FC0-4C54-A00A-8100742EABBF}"/>
                    </a:ext>
                  </a:extLst>
                </p:cNvPr>
                <p:cNvCxnSpPr/>
                <p:nvPr/>
              </p:nvCxnSpPr>
              <p:spPr>
                <a:xfrm>
                  <a:off x="7357522" y="3970670"/>
                  <a:ext cx="234280" cy="77197"/>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98CD22A-F640-4A75-B7B7-98DAA6158B9B}"/>
                    </a:ext>
                  </a:extLst>
                </p:cNvPr>
                <p:cNvCxnSpPr>
                  <a:cxnSpLocks/>
                </p:cNvCxnSpPr>
                <p:nvPr/>
              </p:nvCxnSpPr>
              <p:spPr>
                <a:xfrm flipV="1">
                  <a:off x="7569994" y="3877388"/>
                  <a:ext cx="200025" cy="177666"/>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5F6FF8F-F582-4BB8-85CB-C26D1CD56100}"/>
                    </a:ext>
                  </a:extLst>
                </p:cNvPr>
                <p:cNvCxnSpPr>
                  <a:cxnSpLocks/>
                </p:cNvCxnSpPr>
                <p:nvPr/>
              </p:nvCxnSpPr>
              <p:spPr>
                <a:xfrm>
                  <a:off x="7708106" y="3631406"/>
                  <a:ext cx="61913" cy="262297"/>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1F9BE1A-F7B5-49F0-9786-D3804FB9A895}"/>
                    </a:ext>
                  </a:extLst>
                </p:cNvPr>
                <p:cNvCxnSpPr>
                  <a:cxnSpLocks/>
                </p:cNvCxnSpPr>
                <p:nvPr/>
              </p:nvCxnSpPr>
              <p:spPr>
                <a:xfrm flipV="1">
                  <a:off x="7708105" y="3487629"/>
                  <a:ext cx="176213" cy="164626"/>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EDA89F3-6E47-4F29-A311-A1D43D644248}"/>
                    </a:ext>
                  </a:extLst>
                </p:cNvPr>
                <p:cNvCxnSpPr>
                  <a:cxnSpLocks/>
                </p:cNvCxnSpPr>
                <p:nvPr/>
              </p:nvCxnSpPr>
              <p:spPr>
                <a:xfrm>
                  <a:off x="7816291" y="3247639"/>
                  <a:ext cx="63746" cy="266333"/>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CEAFC72-014A-4299-9406-3E500FF8EE1D}"/>
                    </a:ext>
                  </a:extLst>
                </p:cNvPr>
                <p:cNvCxnSpPr>
                  <a:cxnSpLocks/>
                </p:cNvCxnSpPr>
                <p:nvPr/>
              </p:nvCxnSpPr>
              <p:spPr>
                <a:xfrm>
                  <a:off x="7591802" y="3175734"/>
                  <a:ext cx="228771" cy="81219"/>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FD454CE-AFBE-49D1-9018-C04693136478}"/>
                    </a:ext>
                  </a:extLst>
                </p:cNvPr>
                <p:cNvCxnSpPr>
                  <a:cxnSpLocks/>
                </p:cNvCxnSpPr>
                <p:nvPr/>
              </p:nvCxnSpPr>
              <p:spPr>
                <a:xfrm>
                  <a:off x="7532338" y="2952729"/>
                  <a:ext cx="59464" cy="235314"/>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DB9B2E7-178F-4BF1-9756-37597306DFFB}"/>
                    </a:ext>
                  </a:extLst>
                </p:cNvPr>
                <p:cNvCxnSpPr>
                  <a:cxnSpLocks/>
                </p:cNvCxnSpPr>
                <p:nvPr/>
              </p:nvCxnSpPr>
              <p:spPr>
                <a:xfrm>
                  <a:off x="7285519" y="2886626"/>
                  <a:ext cx="253519" cy="76357"/>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9246CFC-D63E-4CF5-9982-928C11A1EF1F}"/>
                    </a:ext>
                  </a:extLst>
                </p:cNvPr>
                <p:cNvCxnSpPr/>
                <p:nvPr/>
              </p:nvCxnSpPr>
              <p:spPr>
                <a:xfrm flipH="1">
                  <a:off x="7134225" y="2878352"/>
                  <a:ext cx="176213" cy="169515"/>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7DDF4FA-B157-4735-BD44-2A4281796BE1}"/>
                    </a:ext>
                  </a:extLst>
                </p:cNvPr>
                <p:cNvCxnSpPr>
                  <a:cxnSpLocks/>
                </p:cNvCxnSpPr>
                <p:nvPr/>
              </p:nvCxnSpPr>
              <p:spPr>
                <a:xfrm>
                  <a:off x="7761542" y="3305891"/>
                  <a:ext cx="34670" cy="149068"/>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0E8C1EB-6FC5-43F3-8254-8744E2CDB8E2}"/>
                    </a:ext>
                  </a:extLst>
                </p:cNvPr>
                <p:cNvCxnSpPr>
                  <a:cxnSpLocks/>
                </p:cNvCxnSpPr>
                <p:nvPr/>
              </p:nvCxnSpPr>
              <p:spPr>
                <a:xfrm flipV="1">
                  <a:off x="7562070" y="3857815"/>
                  <a:ext cx="128299" cy="108221"/>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DD5A88A-3CD7-4AF8-8577-A13849F9C050}"/>
                    </a:ext>
                  </a:extLst>
                </p:cNvPr>
                <p:cNvCxnSpPr>
                  <a:cxnSpLocks/>
                </p:cNvCxnSpPr>
                <p:nvPr/>
              </p:nvCxnSpPr>
              <p:spPr>
                <a:xfrm>
                  <a:off x="7012688" y="4013815"/>
                  <a:ext cx="166114" cy="53085"/>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52AE381-BF47-4B9E-91C7-736E8268427D}"/>
                    </a:ext>
                  </a:extLst>
                </p:cNvPr>
                <p:cNvCxnSpPr>
                  <a:cxnSpLocks/>
                </p:cNvCxnSpPr>
                <p:nvPr/>
              </p:nvCxnSpPr>
              <p:spPr>
                <a:xfrm>
                  <a:off x="6700763" y="3566083"/>
                  <a:ext cx="40853" cy="150574"/>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DE87F2A-AB3A-4A1A-B89F-C83A246E31E2}"/>
                    </a:ext>
                  </a:extLst>
                </p:cNvPr>
                <p:cNvCxnSpPr>
                  <a:cxnSpLocks/>
                </p:cNvCxnSpPr>
                <p:nvPr/>
              </p:nvCxnSpPr>
              <p:spPr>
                <a:xfrm>
                  <a:off x="6516439" y="3146557"/>
                  <a:ext cx="147371" cy="37894"/>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70F140F1-2AA0-456D-B2F2-1E93A50FFAF4}"/>
                  </a:ext>
                </a:extLst>
              </p:cNvPr>
              <p:cNvSpPr txBox="1"/>
              <p:nvPr/>
            </p:nvSpPr>
            <p:spPr>
              <a:xfrm>
                <a:off x="6064572" y="2484487"/>
                <a:ext cx="886460" cy="706417"/>
              </a:xfrm>
              <a:prstGeom prst="rect">
                <a:avLst/>
              </a:prstGeom>
              <a:noFill/>
            </p:spPr>
            <p:txBody>
              <a:bodyPr wrap="square" rtlCol="0">
                <a:spAutoFit/>
              </a:bodyPr>
              <a:lstStyle/>
              <a:p>
                <a:r>
                  <a:rPr lang="en-US" sz="2571" b="1" dirty="0"/>
                  <a:t>HOOC</a:t>
                </a:r>
              </a:p>
            </p:txBody>
          </p:sp>
          <p:sp>
            <p:nvSpPr>
              <p:cNvPr id="31" name="TextBox 30">
                <a:extLst>
                  <a:ext uri="{FF2B5EF4-FFF2-40B4-BE49-F238E27FC236}">
                    <a16:creationId xmlns:a16="http://schemas.microsoft.com/office/drawing/2014/main" id="{9CCBCF3B-4E61-463E-94D7-9373D2224386}"/>
                  </a:ext>
                </a:extLst>
              </p:cNvPr>
              <p:cNvSpPr txBox="1"/>
              <p:nvPr/>
            </p:nvSpPr>
            <p:spPr>
              <a:xfrm>
                <a:off x="6279706" y="2692777"/>
                <a:ext cx="229216" cy="390119"/>
              </a:xfrm>
              <a:prstGeom prst="rect">
                <a:avLst/>
              </a:prstGeom>
              <a:noFill/>
            </p:spPr>
            <p:txBody>
              <a:bodyPr wrap="square" rtlCol="0">
                <a:spAutoFit/>
              </a:bodyPr>
              <a:lstStyle/>
              <a:p>
                <a:r>
                  <a:rPr lang="en-US" sz="2571" b="1" dirty="0"/>
                  <a:t>3</a:t>
                </a:r>
              </a:p>
            </p:txBody>
          </p:sp>
          <p:sp>
            <p:nvSpPr>
              <p:cNvPr id="32" name="TextBox 31">
                <a:extLst>
                  <a:ext uri="{FF2B5EF4-FFF2-40B4-BE49-F238E27FC236}">
                    <a16:creationId xmlns:a16="http://schemas.microsoft.com/office/drawing/2014/main" id="{42C67045-33F0-4DEE-8276-F07A90B2EBC0}"/>
                  </a:ext>
                </a:extLst>
              </p:cNvPr>
              <p:cNvSpPr txBox="1"/>
              <p:nvPr/>
            </p:nvSpPr>
            <p:spPr>
              <a:xfrm>
                <a:off x="6045992" y="3194048"/>
                <a:ext cx="886460" cy="390119"/>
              </a:xfrm>
              <a:prstGeom prst="rect">
                <a:avLst/>
              </a:prstGeom>
              <a:noFill/>
            </p:spPr>
            <p:txBody>
              <a:bodyPr wrap="square" rtlCol="0">
                <a:spAutoFit/>
              </a:bodyPr>
              <a:lstStyle/>
              <a:p>
                <a:r>
                  <a:rPr lang="en-US" sz="2571" b="1" dirty="0"/>
                  <a:t>CH</a:t>
                </a:r>
                <a:r>
                  <a:rPr lang="en-US" sz="2571" b="1" baseline="-25000" dirty="0"/>
                  <a:t>3</a:t>
                </a:r>
              </a:p>
            </p:txBody>
          </p:sp>
          <p:sp>
            <p:nvSpPr>
              <p:cNvPr id="33" name="TextBox 32">
                <a:extLst>
                  <a:ext uri="{FF2B5EF4-FFF2-40B4-BE49-F238E27FC236}">
                    <a16:creationId xmlns:a16="http://schemas.microsoft.com/office/drawing/2014/main" id="{74A0C70F-CB37-4F73-9ECB-C5E958C424CE}"/>
                  </a:ext>
                </a:extLst>
              </p:cNvPr>
              <p:cNvSpPr txBox="1"/>
              <p:nvPr/>
            </p:nvSpPr>
            <p:spPr>
              <a:xfrm>
                <a:off x="4508745" y="2926331"/>
                <a:ext cx="886460" cy="706417"/>
              </a:xfrm>
              <a:prstGeom prst="rect">
                <a:avLst/>
              </a:prstGeom>
              <a:noFill/>
            </p:spPr>
            <p:txBody>
              <a:bodyPr wrap="square" rtlCol="0">
                <a:spAutoFit/>
              </a:bodyPr>
              <a:lstStyle/>
              <a:p>
                <a:r>
                  <a:rPr lang="en-US" sz="2571" b="1" dirty="0"/>
                  <a:t>COOH</a:t>
                </a:r>
              </a:p>
            </p:txBody>
          </p:sp>
          <p:sp>
            <p:nvSpPr>
              <p:cNvPr id="34" name="TextBox 33">
                <a:extLst>
                  <a:ext uri="{FF2B5EF4-FFF2-40B4-BE49-F238E27FC236}">
                    <a16:creationId xmlns:a16="http://schemas.microsoft.com/office/drawing/2014/main" id="{A144C7E9-7F52-4C8E-969E-D362901432D0}"/>
                  </a:ext>
                </a:extLst>
              </p:cNvPr>
              <p:cNvSpPr txBox="1"/>
              <p:nvPr/>
            </p:nvSpPr>
            <p:spPr>
              <a:xfrm>
                <a:off x="4041627" y="3263779"/>
                <a:ext cx="229216" cy="390119"/>
              </a:xfrm>
              <a:prstGeom prst="rect">
                <a:avLst/>
              </a:prstGeom>
              <a:noFill/>
            </p:spPr>
            <p:txBody>
              <a:bodyPr wrap="square" rtlCol="0">
                <a:spAutoFit/>
              </a:bodyPr>
              <a:lstStyle/>
              <a:p>
                <a:r>
                  <a:rPr lang="en-US" sz="2571" b="1" dirty="0"/>
                  <a:t>3</a:t>
                </a:r>
              </a:p>
            </p:txBody>
          </p:sp>
          <p:sp>
            <p:nvSpPr>
              <p:cNvPr id="35" name="TextBox 34">
                <a:extLst>
                  <a:ext uri="{FF2B5EF4-FFF2-40B4-BE49-F238E27FC236}">
                    <a16:creationId xmlns:a16="http://schemas.microsoft.com/office/drawing/2014/main" id="{AC07FF49-ECA5-4F55-B6A7-B677DFF0037F}"/>
                  </a:ext>
                </a:extLst>
              </p:cNvPr>
              <p:cNvSpPr txBox="1"/>
              <p:nvPr/>
            </p:nvSpPr>
            <p:spPr>
              <a:xfrm>
                <a:off x="4333315" y="3658891"/>
                <a:ext cx="886460" cy="390119"/>
              </a:xfrm>
              <a:prstGeom prst="rect">
                <a:avLst/>
              </a:prstGeom>
              <a:noFill/>
            </p:spPr>
            <p:txBody>
              <a:bodyPr wrap="square" rtlCol="0">
                <a:spAutoFit/>
              </a:bodyPr>
              <a:lstStyle/>
              <a:p>
                <a:r>
                  <a:rPr lang="en-US" sz="2571" b="1" dirty="0"/>
                  <a:t>CH</a:t>
                </a:r>
                <a:r>
                  <a:rPr lang="en-US" sz="2571" b="1" baseline="-25000" dirty="0"/>
                  <a:t>3</a:t>
                </a:r>
              </a:p>
            </p:txBody>
          </p:sp>
        </p:grpSp>
      </p:grpSp>
      <p:pic>
        <p:nvPicPr>
          <p:cNvPr id="157" name="Picture 156">
            <a:extLst>
              <a:ext uri="{FF2B5EF4-FFF2-40B4-BE49-F238E27FC236}">
                <a16:creationId xmlns:a16="http://schemas.microsoft.com/office/drawing/2014/main" id="{B1D78FC8-EC8A-4D84-A021-093FAC9B9C73}"/>
              </a:ext>
            </a:extLst>
          </p:cNvPr>
          <p:cNvPicPr>
            <a:picLocks noChangeAspect="1"/>
          </p:cNvPicPr>
          <p:nvPr/>
        </p:nvPicPr>
        <p:blipFill>
          <a:blip r:embed="rId4"/>
          <a:stretch>
            <a:fillRect/>
          </a:stretch>
        </p:blipFill>
        <p:spPr>
          <a:xfrm>
            <a:off x="9589002" y="449006"/>
            <a:ext cx="2670279" cy="1548518"/>
          </a:xfrm>
          <a:prstGeom prst="rect">
            <a:avLst/>
          </a:prstGeom>
        </p:spPr>
      </p:pic>
    </p:spTree>
    <p:extLst>
      <p:ext uri="{BB962C8B-B14F-4D97-AF65-F5344CB8AC3E}">
        <p14:creationId xmlns:p14="http://schemas.microsoft.com/office/powerpoint/2010/main" val="2399706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gcb56b92fb0_0_0"/>
          <p:cNvPicPr preferRelativeResize="0"/>
          <p:nvPr/>
        </p:nvPicPr>
        <p:blipFill rotWithShape="1">
          <a:blip r:embed="rId3">
            <a:alphaModFix/>
          </a:blip>
          <a:srcRect/>
          <a:stretch/>
        </p:blipFill>
        <p:spPr>
          <a:xfrm>
            <a:off x="1125520" y="1395059"/>
            <a:ext cx="4963331" cy="3310347"/>
          </a:xfrm>
          <a:prstGeom prst="rect">
            <a:avLst/>
          </a:prstGeom>
          <a:noFill/>
          <a:ln>
            <a:noFill/>
          </a:ln>
        </p:spPr>
      </p:pic>
      <p:pic>
        <p:nvPicPr>
          <p:cNvPr id="262" name="Google Shape;262;gcb56b92fb0_0_0" descr="Image result for algae farm"/>
          <p:cNvPicPr preferRelativeResize="0"/>
          <p:nvPr/>
        </p:nvPicPr>
        <p:blipFill rotWithShape="1">
          <a:blip r:embed="rId4">
            <a:alphaModFix/>
          </a:blip>
          <a:srcRect/>
          <a:stretch/>
        </p:blipFill>
        <p:spPr>
          <a:xfrm>
            <a:off x="6119416" y="1415180"/>
            <a:ext cx="5377109" cy="4027641"/>
          </a:xfrm>
          <a:prstGeom prst="rect">
            <a:avLst/>
          </a:prstGeom>
          <a:noFill/>
          <a:ln>
            <a:noFill/>
          </a:ln>
        </p:spPr>
      </p:pic>
      <p:pic>
        <p:nvPicPr>
          <p:cNvPr id="263" name="Google Shape;263;gcb56b92fb0_0_0" descr="Image result for mealworm"/>
          <p:cNvPicPr preferRelativeResize="0"/>
          <p:nvPr/>
        </p:nvPicPr>
        <p:blipFill rotWithShape="1">
          <a:blip r:embed="rId5">
            <a:alphaModFix/>
          </a:blip>
          <a:srcRect/>
          <a:stretch/>
        </p:blipFill>
        <p:spPr>
          <a:xfrm>
            <a:off x="1125522" y="3822864"/>
            <a:ext cx="4977631" cy="2634343"/>
          </a:xfrm>
          <a:prstGeom prst="rect">
            <a:avLst/>
          </a:prstGeom>
          <a:noFill/>
          <a:ln>
            <a:noFill/>
          </a:ln>
        </p:spPr>
      </p:pic>
      <p:pic>
        <p:nvPicPr>
          <p:cNvPr id="265" name="Google Shape;265;gcb56b92fb0_0_0" descr="Image result for single cell protein"/>
          <p:cNvPicPr preferRelativeResize="0"/>
          <p:nvPr/>
        </p:nvPicPr>
        <p:blipFill rotWithShape="1">
          <a:blip r:embed="rId6">
            <a:alphaModFix/>
          </a:blip>
          <a:srcRect r="19807" b="11543"/>
          <a:stretch/>
        </p:blipFill>
        <p:spPr>
          <a:xfrm>
            <a:off x="6119417" y="3822865"/>
            <a:ext cx="5377107" cy="2955967"/>
          </a:xfrm>
          <a:prstGeom prst="rect">
            <a:avLst/>
          </a:prstGeom>
          <a:noFill/>
          <a:ln>
            <a:noFill/>
          </a:ln>
        </p:spPr>
      </p:pic>
      <p:sp>
        <p:nvSpPr>
          <p:cNvPr id="9" name="Google Shape;111;p2">
            <a:extLst>
              <a:ext uri="{FF2B5EF4-FFF2-40B4-BE49-F238E27FC236}">
                <a16:creationId xmlns:a16="http://schemas.microsoft.com/office/drawing/2014/main" id="{8BD36F34-2E99-4789-8017-BB7FD4A447A3}"/>
              </a:ext>
            </a:extLst>
          </p:cNvPr>
          <p:cNvSpPr/>
          <p:nvPr/>
        </p:nvSpPr>
        <p:spPr>
          <a:xfrm>
            <a:off x="1" y="1"/>
            <a:ext cx="12191999" cy="1592036"/>
          </a:xfrm>
          <a:prstGeom prst="rect">
            <a:avLst/>
          </a:prstGeom>
          <a:noFill/>
          <a:ln>
            <a:noFill/>
          </a:ln>
        </p:spPr>
        <p:txBody>
          <a:bodyPr spcFirstLastPara="1" wrap="square" lIns="130607" tIns="65286" rIns="130607" bIns="65286" anchor="ctr" anchorCtr="0">
            <a:noAutofit/>
          </a:bodyPr>
          <a:lstStyle/>
          <a:p>
            <a:r>
              <a:rPr lang="en-US" sz="4572" b="1" dirty="0">
                <a:solidFill>
                  <a:srgbClr val="006AAD"/>
                </a:solidFill>
                <a:latin typeface="Calibri"/>
                <a:ea typeface="Calibri"/>
                <a:cs typeface="Calibri"/>
                <a:sym typeface="Calibri"/>
              </a:rPr>
              <a:t>  </a:t>
            </a:r>
            <a:r>
              <a:rPr lang="en-US" sz="4000" b="1" dirty="0">
                <a:solidFill>
                  <a:srgbClr val="006AAD"/>
                </a:solidFill>
                <a:latin typeface="+mj-lt"/>
                <a:ea typeface="Calibri"/>
                <a:cs typeface="Calibri"/>
                <a:sym typeface="Calibri"/>
              </a:rPr>
              <a:t>Sustainability: Alternative ingredients</a:t>
            </a:r>
            <a:endParaRPr sz="4000" b="1" dirty="0">
              <a:solidFill>
                <a:srgbClr val="006AAD"/>
              </a:solidFill>
              <a:latin typeface="+mj-lt"/>
            </a:endParaRPr>
          </a:p>
        </p:txBody>
      </p:sp>
      <p:pic>
        <p:nvPicPr>
          <p:cNvPr id="10" name="Picture 9">
            <a:extLst>
              <a:ext uri="{FF2B5EF4-FFF2-40B4-BE49-F238E27FC236}">
                <a16:creationId xmlns:a16="http://schemas.microsoft.com/office/drawing/2014/main" id="{CBFAD683-590B-47D9-9683-998C75E359DE}"/>
              </a:ext>
            </a:extLst>
          </p:cNvPr>
          <p:cNvPicPr>
            <a:picLocks noChangeAspect="1"/>
          </p:cNvPicPr>
          <p:nvPr/>
        </p:nvPicPr>
        <p:blipFill>
          <a:blip r:embed="rId7"/>
          <a:stretch>
            <a:fillRect/>
          </a:stretch>
        </p:blipFill>
        <p:spPr>
          <a:xfrm>
            <a:off x="9521721" y="242733"/>
            <a:ext cx="2670279" cy="154851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gcb56b92fb0_0_102"/>
          <p:cNvPicPr preferRelativeResize="0"/>
          <p:nvPr/>
        </p:nvPicPr>
        <p:blipFill rotWithShape="1">
          <a:blip r:embed="rId3">
            <a:alphaModFix/>
          </a:blip>
          <a:srcRect r="50000"/>
          <a:stretch/>
        </p:blipFill>
        <p:spPr>
          <a:xfrm>
            <a:off x="1586502" y="3305553"/>
            <a:ext cx="1310324" cy="1676123"/>
          </a:xfrm>
          <a:prstGeom prst="rect">
            <a:avLst/>
          </a:prstGeom>
          <a:noFill/>
          <a:ln>
            <a:noFill/>
          </a:ln>
        </p:spPr>
      </p:pic>
      <p:sp>
        <p:nvSpPr>
          <p:cNvPr id="274" name="Google Shape;274;gcb56b92fb0_0_102"/>
          <p:cNvSpPr/>
          <p:nvPr/>
        </p:nvSpPr>
        <p:spPr>
          <a:xfrm>
            <a:off x="2985069" y="1007467"/>
            <a:ext cx="7409571" cy="6914571"/>
          </a:xfrm>
          <a:prstGeom prst="ellipse">
            <a:avLst/>
          </a:prstGeom>
          <a:solidFill>
            <a:srgbClr val="E7F5FF"/>
          </a:solidFill>
          <a:ln>
            <a:noFill/>
          </a:ln>
        </p:spPr>
        <p:txBody>
          <a:bodyPr spcFirstLastPara="1" wrap="square" lIns="91429" tIns="45714" rIns="91429" bIns="45714" anchor="ctr" anchorCtr="0">
            <a:noAutofit/>
          </a:bodyPr>
          <a:lstStyle/>
          <a:p>
            <a:pPr algn="ctr">
              <a:buClr>
                <a:srgbClr val="000000"/>
              </a:buClr>
              <a:buSzPts val="400"/>
            </a:pPr>
            <a:endParaRPr sz="571">
              <a:solidFill>
                <a:schemeClr val="lt1"/>
              </a:solidFill>
              <a:latin typeface="Calibri"/>
              <a:ea typeface="Calibri"/>
              <a:cs typeface="Calibri"/>
              <a:sym typeface="Calibri"/>
            </a:endParaRPr>
          </a:p>
        </p:txBody>
      </p:sp>
      <p:sp>
        <p:nvSpPr>
          <p:cNvPr id="275" name="Google Shape;275;gcb56b92fb0_0_102"/>
          <p:cNvSpPr/>
          <p:nvPr/>
        </p:nvSpPr>
        <p:spPr>
          <a:xfrm>
            <a:off x="2800189" y="455069"/>
            <a:ext cx="6565070" cy="1194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9" tIns="45714" rIns="91429" bIns="45714" anchor="ctr" anchorCtr="0">
            <a:noAutofit/>
          </a:bodyPr>
          <a:lstStyle/>
          <a:p>
            <a:pPr>
              <a:buClr>
                <a:srgbClr val="000000"/>
              </a:buClr>
              <a:buSzPts val="2800"/>
            </a:pPr>
            <a:r>
              <a:rPr lang="en-US" sz="4572" dirty="0">
                <a:solidFill>
                  <a:srgbClr val="FFFFFF"/>
                </a:solidFill>
                <a:latin typeface="+mj-lt"/>
                <a:ea typeface="Calibri"/>
                <a:cs typeface="Calibri"/>
                <a:sym typeface="Calibri"/>
              </a:rPr>
              <a:t>Open-source aquafeed</a:t>
            </a:r>
            <a:endParaRPr sz="4572" dirty="0">
              <a:solidFill>
                <a:srgbClr val="FFFFFF"/>
              </a:solidFill>
              <a:latin typeface="+mj-lt"/>
              <a:ea typeface="Arial"/>
              <a:cs typeface="Arial"/>
              <a:sym typeface="Arial"/>
            </a:endParaRPr>
          </a:p>
          <a:p>
            <a:pPr>
              <a:buClr>
                <a:srgbClr val="000000"/>
              </a:buClr>
              <a:buSzPts val="2800"/>
            </a:pPr>
            <a:r>
              <a:rPr lang="en-US" sz="4572" dirty="0">
                <a:solidFill>
                  <a:srgbClr val="FFFFFF"/>
                </a:solidFill>
                <a:latin typeface="+mj-lt"/>
                <a:ea typeface="Calibri"/>
                <a:cs typeface="Calibri"/>
                <a:sym typeface="Calibri"/>
              </a:rPr>
              <a:t> decision support tool</a:t>
            </a:r>
            <a:endParaRPr sz="4572" dirty="0">
              <a:solidFill>
                <a:srgbClr val="FFFFFF"/>
              </a:solidFill>
              <a:latin typeface="+mj-lt"/>
              <a:ea typeface="Arial"/>
              <a:cs typeface="Arial"/>
              <a:sym typeface="Arial"/>
            </a:endParaRPr>
          </a:p>
        </p:txBody>
      </p:sp>
      <p:grpSp>
        <p:nvGrpSpPr>
          <p:cNvPr id="276" name="Google Shape;276;gcb56b92fb0_0_102"/>
          <p:cNvGrpSpPr/>
          <p:nvPr/>
        </p:nvGrpSpPr>
        <p:grpSpPr>
          <a:xfrm>
            <a:off x="3371092" y="3296848"/>
            <a:ext cx="2254673" cy="2335279"/>
            <a:chOff x="6554156" y="3849437"/>
            <a:chExt cx="4695838" cy="4863718"/>
          </a:xfrm>
        </p:grpSpPr>
        <p:pic>
          <p:nvPicPr>
            <p:cNvPr id="277" name="Google Shape;277;gcb56b92fb0_0_102" descr="Decision-making Elements and Outcomes"/>
            <p:cNvPicPr preferRelativeResize="0"/>
            <p:nvPr/>
          </p:nvPicPr>
          <p:blipFill rotWithShape="1">
            <a:blip r:embed="rId4">
              <a:alphaModFix/>
            </a:blip>
            <a:srcRect l="27638" t="33865" r="56031" b="36713"/>
            <a:stretch/>
          </p:blipFill>
          <p:spPr>
            <a:xfrm>
              <a:off x="6569419" y="3849437"/>
              <a:ext cx="4665442" cy="4863589"/>
            </a:xfrm>
            <a:prstGeom prst="rect">
              <a:avLst/>
            </a:prstGeom>
            <a:noFill/>
            <a:ln>
              <a:noFill/>
            </a:ln>
          </p:spPr>
        </p:pic>
        <p:sp>
          <p:nvSpPr>
            <p:cNvPr id="278" name="Google Shape;278;gcb56b92fb0_0_102"/>
            <p:cNvSpPr/>
            <p:nvPr/>
          </p:nvSpPr>
          <p:spPr>
            <a:xfrm>
              <a:off x="9923907" y="3849437"/>
              <a:ext cx="1311000" cy="1763400"/>
            </a:xfrm>
            <a:prstGeom prst="rect">
              <a:avLst/>
            </a:prstGeom>
            <a:solidFill>
              <a:srgbClr val="E7F5FF"/>
            </a:solidFill>
            <a:ln>
              <a:noFill/>
            </a:ln>
          </p:spPr>
          <p:txBody>
            <a:bodyPr spcFirstLastPara="1" wrap="square" lIns="91429" tIns="45714" rIns="91429" bIns="45714" anchor="ctr" anchorCtr="0">
              <a:noAutofit/>
            </a:bodyPr>
            <a:lstStyle/>
            <a:p>
              <a:pPr algn="ctr">
                <a:buClr>
                  <a:srgbClr val="000000"/>
                </a:buClr>
                <a:buSzPts val="1400"/>
              </a:pPr>
              <a:endParaRPr sz="2000">
                <a:solidFill>
                  <a:schemeClr val="lt1"/>
                </a:solidFill>
                <a:latin typeface="Calibri"/>
                <a:ea typeface="Calibri"/>
                <a:cs typeface="Calibri"/>
                <a:sym typeface="Calibri"/>
              </a:endParaRPr>
            </a:p>
          </p:txBody>
        </p:sp>
        <p:sp>
          <p:nvSpPr>
            <p:cNvPr id="279" name="Google Shape;279;gcb56b92fb0_0_102"/>
            <p:cNvSpPr/>
            <p:nvPr/>
          </p:nvSpPr>
          <p:spPr>
            <a:xfrm>
              <a:off x="6569419" y="3849437"/>
              <a:ext cx="640200" cy="1763400"/>
            </a:xfrm>
            <a:prstGeom prst="rect">
              <a:avLst/>
            </a:prstGeom>
            <a:solidFill>
              <a:srgbClr val="E7F5FF"/>
            </a:solidFill>
            <a:ln>
              <a:noFill/>
            </a:ln>
          </p:spPr>
          <p:txBody>
            <a:bodyPr spcFirstLastPara="1" wrap="square" lIns="91429" tIns="45714" rIns="91429" bIns="45714" anchor="ctr" anchorCtr="0">
              <a:noAutofit/>
            </a:bodyPr>
            <a:lstStyle/>
            <a:p>
              <a:pPr algn="ctr">
                <a:buClr>
                  <a:srgbClr val="000000"/>
                </a:buClr>
                <a:buSzPts val="1400"/>
              </a:pPr>
              <a:endParaRPr sz="2000">
                <a:solidFill>
                  <a:schemeClr val="lt1"/>
                </a:solidFill>
                <a:latin typeface="Calibri"/>
                <a:ea typeface="Calibri"/>
                <a:cs typeface="Calibri"/>
                <a:sym typeface="Calibri"/>
              </a:endParaRPr>
            </a:p>
          </p:txBody>
        </p:sp>
        <p:sp>
          <p:nvSpPr>
            <p:cNvPr id="280" name="Google Shape;280;gcb56b92fb0_0_102"/>
            <p:cNvSpPr/>
            <p:nvPr/>
          </p:nvSpPr>
          <p:spPr>
            <a:xfrm>
              <a:off x="6554156" y="7034597"/>
              <a:ext cx="1965000" cy="1545600"/>
            </a:xfrm>
            <a:prstGeom prst="rect">
              <a:avLst/>
            </a:prstGeom>
            <a:solidFill>
              <a:srgbClr val="E7F5FF"/>
            </a:solidFill>
            <a:ln>
              <a:noFill/>
            </a:ln>
          </p:spPr>
          <p:txBody>
            <a:bodyPr spcFirstLastPara="1" wrap="square" lIns="91429" tIns="45714" rIns="91429" bIns="45714" anchor="ctr" anchorCtr="0">
              <a:noAutofit/>
            </a:bodyPr>
            <a:lstStyle/>
            <a:p>
              <a:pPr algn="ctr">
                <a:buClr>
                  <a:srgbClr val="000000"/>
                </a:buClr>
                <a:buSzPts val="1400"/>
              </a:pPr>
              <a:endParaRPr sz="2000">
                <a:solidFill>
                  <a:schemeClr val="lt1"/>
                </a:solidFill>
                <a:latin typeface="Calibri"/>
                <a:ea typeface="Calibri"/>
                <a:cs typeface="Calibri"/>
                <a:sym typeface="Calibri"/>
              </a:endParaRPr>
            </a:p>
          </p:txBody>
        </p:sp>
        <p:sp>
          <p:nvSpPr>
            <p:cNvPr id="281" name="Google Shape;281;gcb56b92fb0_0_102"/>
            <p:cNvSpPr/>
            <p:nvPr/>
          </p:nvSpPr>
          <p:spPr>
            <a:xfrm>
              <a:off x="7790510" y="7420155"/>
              <a:ext cx="1111500" cy="1293000"/>
            </a:xfrm>
            <a:prstGeom prst="rect">
              <a:avLst/>
            </a:prstGeom>
            <a:solidFill>
              <a:srgbClr val="E7F5FF"/>
            </a:solidFill>
            <a:ln>
              <a:noFill/>
            </a:ln>
          </p:spPr>
          <p:txBody>
            <a:bodyPr spcFirstLastPara="1" wrap="square" lIns="91429" tIns="45714" rIns="91429" bIns="45714" anchor="ctr" anchorCtr="0">
              <a:noAutofit/>
            </a:bodyPr>
            <a:lstStyle/>
            <a:p>
              <a:pPr algn="ctr">
                <a:buClr>
                  <a:srgbClr val="000000"/>
                </a:buClr>
                <a:buSzPts val="1400"/>
              </a:pPr>
              <a:endParaRPr sz="2000">
                <a:solidFill>
                  <a:schemeClr val="lt1"/>
                </a:solidFill>
                <a:latin typeface="Calibri"/>
                <a:ea typeface="Calibri"/>
                <a:cs typeface="Calibri"/>
                <a:sym typeface="Calibri"/>
              </a:endParaRPr>
            </a:p>
          </p:txBody>
        </p:sp>
        <p:sp>
          <p:nvSpPr>
            <p:cNvPr id="282" name="Google Shape;282;gcb56b92fb0_0_102"/>
            <p:cNvSpPr/>
            <p:nvPr/>
          </p:nvSpPr>
          <p:spPr>
            <a:xfrm>
              <a:off x="10138494" y="8066591"/>
              <a:ext cx="1111500" cy="646500"/>
            </a:xfrm>
            <a:prstGeom prst="rect">
              <a:avLst/>
            </a:prstGeom>
            <a:solidFill>
              <a:srgbClr val="E7F5FF"/>
            </a:solidFill>
            <a:ln>
              <a:noFill/>
            </a:ln>
          </p:spPr>
          <p:txBody>
            <a:bodyPr spcFirstLastPara="1" wrap="square" lIns="91429" tIns="45714" rIns="91429" bIns="45714" anchor="ctr" anchorCtr="0">
              <a:noAutofit/>
            </a:bodyPr>
            <a:lstStyle/>
            <a:p>
              <a:pPr algn="ctr">
                <a:buClr>
                  <a:srgbClr val="000000"/>
                </a:buClr>
                <a:buSzPts val="1400"/>
              </a:pPr>
              <a:endParaRPr sz="2000">
                <a:solidFill>
                  <a:schemeClr val="lt1"/>
                </a:solidFill>
                <a:latin typeface="Calibri"/>
                <a:ea typeface="Calibri"/>
                <a:cs typeface="Calibri"/>
                <a:sym typeface="Calibri"/>
              </a:endParaRPr>
            </a:p>
          </p:txBody>
        </p:sp>
      </p:grpSp>
      <p:grpSp>
        <p:nvGrpSpPr>
          <p:cNvPr id="283" name="Google Shape;283;gcb56b92fb0_0_102"/>
          <p:cNvGrpSpPr/>
          <p:nvPr/>
        </p:nvGrpSpPr>
        <p:grpSpPr>
          <a:xfrm>
            <a:off x="5181445" y="2201306"/>
            <a:ext cx="5398076" cy="3924007"/>
            <a:chOff x="9759090" y="6781800"/>
            <a:chExt cx="8212678" cy="8015189"/>
          </a:xfrm>
        </p:grpSpPr>
        <p:sp>
          <p:nvSpPr>
            <p:cNvPr id="284" name="Google Shape;284;gcb56b92fb0_0_102"/>
            <p:cNvSpPr/>
            <p:nvPr/>
          </p:nvSpPr>
          <p:spPr>
            <a:xfrm>
              <a:off x="10874368" y="7747003"/>
              <a:ext cx="7097400" cy="6723600"/>
            </a:xfrm>
            <a:prstGeom prst="rect">
              <a:avLst/>
            </a:prstGeom>
            <a:noFill/>
            <a:ln w="12700" cap="flat" cmpd="sng">
              <a:solidFill>
                <a:srgbClr val="31538F"/>
              </a:solidFill>
              <a:prstDash val="solid"/>
              <a:miter lim="800000"/>
              <a:headEnd type="none" w="sm" len="sm"/>
              <a:tailEnd type="none" w="sm" len="sm"/>
            </a:ln>
          </p:spPr>
          <p:txBody>
            <a:bodyPr spcFirstLastPara="1" wrap="square" lIns="91429" tIns="45714" rIns="91429" bIns="45714" anchor="ctr" anchorCtr="0">
              <a:noAutofit/>
            </a:bodyPr>
            <a:lstStyle/>
            <a:p>
              <a:pPr algn="ctr">
                <a:buClr>
                  <a:srgbClr val="000000"/>
                </a:buClr>
                <a:buSzPts val="400"/>
              </a:pPr>
              <a:endParaRPr sz="571">
                <a:solidFill>
                  <a:schemeClr val="lt1"/>
                </a:solidFill>
                <a:latin typeface="Calibri"/>
                <a:ea typeface="Calibri"/>
                <a:cs typeface="Calibri"/>
                <a:sym typeface="Calibri"/>
              </a:endParaRPr>
            </a:p>
          </p:txBody>
        </p:sp>
        <p:sp>
          <p:nvSpPr>
            <p:cNvPr id="285" name="Google Shape;285;gcb56b92fb0_0_102"/>
            <p:cNvSpPr/>
            <p:nvPr/>
          </p:nvSpPr>
          <p:spPr>
            <a:xfrm>
              <a:off x="10874368" y="6781800"/>
              <a:ext cx="3403500" cy="9651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9" tIns="45714" rIns="91429" bIns="45714" anchor="ctr" anchorCtr="0">
              <a:noAutofit/>
            </a:bodyPr>
            <a:lstStyle/>
            <a:p>
              <a:pPr algn="ctr">
                <a:buClr>
                  <a:srgbClr val="000000"/>
                </a:buClr>
                <a:buSzPts val="1200"/>
              </a:pPr>
              <a:r>
                <a:rPr lang="en-US" sz="1714" dirty="0">
                  <a:solidFill>
                    <a:schemeClr val="lt1"/>
                  </a:solidFill>
                  <a:latin typeface="Calibri"/>
                  <a:ea typeface="Calibri"/>
                  <a:cs typeface="Calibri"/>
                  <a:sym typeface="Calibri"/>
                </a:rPr>
                <a:t>Open source aquafeed software</a:t>
              </a:r>
              <a:endParaRPr sz="1429" dirty="0">
                <a:solidFill>
                  <a:srgbClr val="000000"/>
                </a:solidFill>
                <a:latin typeface="Arial"/>
                <a:ea typeface="Arial"/>
                <a:cs typeface="Arial"/>
                <a:sym typeface="Arial"/>
              </a:endParaRPr>
            </a:p>
          </p:txBody>
        </p:sp>
        <p:sp>
          <p:nvSpPr>
            <p:cNvPr id="286" name="Google Shape;286;gcb56b92fb0_0_102"/>
            <p:cNvSpPr/>
            <p:nvPr/>
          </p:nvSpPr>
          <p:spPr>
            <a:xfrm>
              <a:off x="13253842" y="8022710"/>
              <a:ext cx="4394200" cy="1763282"/>
            </a:xfrm>
            <a:prstGeom prst="flowChartMagneticDisk">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9" tIns="45714" rIns="91429" bIns="45714" anchor="ctr" anchorCtr="0">
              <a:noAutofit/>
            </a:bodyPr>
            <a:lstStyle/>
            <a:p>
              <a:pPr algn="ctr">
                <a:buClr>
                  <a:srgbClr val="000000"/>
                </a:buClr>
                <a:buSzPts val="400"/>
              </a:pPr>
              <a:endParaRPr sz="571">
                <a:solidFill>
                  <a:schemeClr val="lt1"/>
                </a:solidFill>
                <a:latin typeface="Calibri"/>
                <a:ea typeface="Calibri"/>
                <a:cs typeface="Calibri"/>
                <a:sym typeface="Calibri"/>
              </a:endParaRPr>
            </a:p>
          </p:txBody>
        </p:sp>
        <p:sp>
          <p:nvSpPr>
            <p:cNvPr id="287" name="Google Shape;287;gcb56b92fb0_0_102"/>
            <p:cNvSpPr txBox="1"/>
            <p:nvPr/>
          </p:nvSpPr>
          <p:spPr>
            <a:xfrm>
              <a:off x="13279933" y="8523787"/>
              <a:ext cx="4380600" cy="1805030"/>
            </a:xfrm>
            <a:prstGeom prst="rect">
              <a:avLst/>
            </a:prstGeom>
            <a:noFill/>
            <a:ln>
              <a:noFill/>
            </a:ln>
          </p:spPr>
          <p:txBody>
            <a:bodyPr spcFirstLastPara="1" wrap="square" lIns="91429" tIns="45714" rIns="91429" bIns="45714" anchor="t" anchorCtr="0">
              <a:spAutoFit/>
            </a:bodyPr>
            <a:lstStyle/>
            <a:p>
              <a:pPr algn="ctr">
                <a:buClr>
                  <a:srgbClr val="000000"/>
                </a:buClr>
                <a:buSzPts val="1200"/>
              </a:pPr>
              <a:r>
                <a:rPr lang="en-US" sz="1714">
                  <a:solidFill>
                    <a:schemeClr val="lt1"/>
                  </a:solidFill>
                  <a:latin typeface="Calibri"/>
                  <a:ea typeface="Calibri"/>
                  <a:cs typeface="Calibri"/>
                  <a:sym typeface="Calibri"/>
                </a:rPr>
                <a:t>Aquafeed life-cycle assessment database</a:t>
              </a:r>
              <a:endParaRPr sz="1429">
                <a:solidFill>
                  <a:srgbClr val="000000"/>
                </a:solidFill>
                <a:latin typeface="Arial"/>
                <a:ea typeface="Arial"/>
                <a:cs typeface="Arial"/>
                <a:sym typeface="Arial"/>
              </a:endParaRPr>
            </a:p>
            <a:p>
              <a:pPr algn="ctr">
                <a:buClr>
                  <a:srgbClr val="000000"/>
                </a:buClr>
                <a:buSzPts val="600"/>
              </a:pPr>
              <a:endParaRPr sz="857">
                <a:solidFill>
                  <a:schemeClr val="lt1"/>
                </a:solidFill>
                <a:latin typeface="Calibri"/>
                <a:ea typeface="Calibri"/>
                <a:cs typeface="Calibri"/>
                <a:sym typeface="Calibri"/>
              </a:endParaRPr>
            </a:p>
            <a:p>
              <a:pPr>
                <a:buClr>
                  <a:srgbClr val="000000"/>
                </a:buClr>
                <a:buSzPts val="600"/>
              </a:pPr>
              <a:endParaRPr sz="857">
                <a:solidFill>
                  <a:schemeClr val="lt1"/>
                </a:solidFill>
                <a:latin typeface="Calibri"/>
                <a:ea typeface="Calibri"/>
                <a:cs typeface="Calibri"/>
                <a:sym typeface="Calibri"/>
              </a:endParaRPr>
            </a:p>
          </p:txBody>
        </p:sp>
        <p:sp>
          <p:nvSpPr>
            <p:cNvPr id="288" name="Google Shape;288;gcb56b92fb0_0_102"/>
            <p:cNvSpPr/>
            <p:nvPr/>
          </p:nvSpPr>
          <p:spPr>
            <a:xfrm>
              <a:off x="13261973" y="10326807"/>
              <a:ext cx="4394200" cy="1763282"/>
            </a:xfrm>
            <a:prstGeom prst="flowChartMagneticDisk">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9" tIns="45714" rIns="91429" bIns="45714" anchor="ctr" anchorCtr="0">
              <a:noAutofit/>
            </a:bodyPr>
            <a:lstStyle/>
            <a:p>
              <a:pPr algn="ctr">
                <a:buClr>
                  <a:srgbClr val="000000"/>
                </a:buClr>
                <a:buSzPts val="400"/>
              </a:pPr>
              <a:endParaRPr sz="571">
                <a:solidFill>
                  <a:schemeClr val="lt1"/>
                </a:solidFill>
                <a:latin typeface="Calibri"/>
                <a:ea typeface="Calibri"/>
                <a:cs typeface="Calibri"/>
                <a:sym typeface="Calibri"/>
              </a:endParaRPr>
            </a:p>
          </p:txBody>
        </p:sp>
        <p:sp>
          <p:nvSpPr>
            <p:cNvPr id="289" name="Google Shape;289;gcb56b92fb0_0_102"/>
            <p:cNvSpPr txBox="1"/>
            <p:nvPr/>
          </p:nvSpPr>
          <p:spPr>
            <a:xfrm>
              <a:off x="13279933" y="10918185"/>
              <a:ext cx="4368001" cy="1805030"/>
            </a:xfrm>
            <a:prstGeom prst="rect">
              <a:avLst/>
            </a:prstGeom>
            <a:noFill/>
            <a:ln>
              <a:noFill/>
            </a:ln>
          </p:spPr>
          <p:txBody>
            <a:bodyPr spcFirstLastPara="1" wrap="square" lIns="91429" tIns="45714" rIns="91429" bIns="45714" anchor="t" anchorCtr="0">
              <a:spAutoFit/>
            </a:bodyPr>
            <a:lstStyle/>
            <a:p>
              <a:pPr algn="ctr">
                <a:buClr>
                  <a:srgbClr val="000000"/>
                </a:buClr>
                <a:buSzPts val="1200"/>
              </a:pPr>
              <a:r>
                <a:rPr lang="en-US" sz="1714">
                  <a:solidFill>
                    <a:schemeClr val="lt1"/>
                  </a:solidFill>
                  <a:latin typeface="Calibri"/>
                  <a:ea typeface="Calibri"/>
                  <a:cs typeface="Calibri"/>
                  <a:sym typeface="Calibri"/>
                </a:rPr>
                <a:t>Techno-economic assessment database</a:t>
              </a:r>
              <a:endParaRPr sz="1429">
                <a:solidFill>
                  <a:srgbClr val="000000"/>
                </a:solidFill>
                <a:latin typeface="Arial"/>
                <a:ea typeface="Arial"/>
                <a:cs typeface="Arial"/>
                <a:sym typeface="Arial"/>
              </a:endParaRPr>
            </a:p>
            <a:p>
              <a:pPr algn="ctr">
                <a:buClr>
                  <a:srgbClr val="000000"/>
                </a:buClr>
                <a:buSzPts val="600"/>
              </a:pPr>
              <a:endParaRPr sz="857">
                <a:solidFill>
                  <a:schemeClr val="lt1"/>
                </a:solidFill>
                <a:latin typeface="Calibri"/>
                <a:ea typeface="Calibri"/>
                <a:cs typeface="Calibri"/>
                <a:sym typeface="Calibri"/>
              </a:endParaRPr>
            </a:p>
            <a:p>
              <a:pPr algn="ctr">
                <a:buClr>
                  <a:srgbClr val="000000"/>
                </a:buClr>
                <a:buSzPts val="600"/>
              </a:pPr>
              <a:endParaRPr sz="857">
                <a:solidFill>
                  <a:schemeClr val="lt1"/>
                </a:solidFill>
                <a:latin typeface="Calibri"/>
                <a:ea typeface="Calibri"/>
                <a:cs typeface="Calibri"/>
                <a:sym typeface="Calibri"/>
              </a:endParaRPr>
            </a:p>
          </p:txBody>
        </p:sp>
        <p:sp>
          <p:nvSpPr>
            <p:cNvPr id="290" name="Google Shape;290;gcb56b92fb0_0_102"/>
            <p:cNvSpPr/>
            <p:nvPr/>
          </p:nvSpPr>
          <p:spPr>
            <a:xfrm>
              <a:off x="13252998" y="12633866"/>
              <a:ext cx="4394200" cy="1763282"/>
            </a:xfrm>
            <a:prstGeom prst="flowChartMagneticDisk">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9" tIns="45714" rIns="91429" bIns="45714" anchor="ctr" anchorCtr="0">
              <a:noAutofit/>
            </a:bodyPr>
            <a:lstStyle/>
            <a:p>
              <a:pPr algn="ctr">
                <a:buClr>
                  <a:srgbClr val="000000"/>
                </a:buClr>
                <a:buSzPts val="400"/>
              </a:pPr>
              <a:endParaRPr sz="571">
                <a:solidFill>
                  <a:schemeClr val="lt1"/>
                </a:solidFill>
                <a:latin typeface="Calibri"/>
                <a:ea typeface="Calibri"/>
                <a:cs typeface="Calibri"/>
                <a:sym typeface="Calibri"/>
              </a:endParaRPr>
            </a:p>
          </p:txBody>
        </p:sp>
        <p:sp>
          <p:nvSpPr>
            <p:cNvPr id="291" name="Google Shape;291;gcb56b92fb0_0_102"/>
            <p:cNvSpPr txBox="1"/>
            <p:nvPr/>
          </p:nvSpPr>
          <p:spPr>
            <a:xfrm>
              <a:off x="13266396" y="13261366"/>
              <a:ext cx="4394100" cy="1535623"/>
            </a:xfrm>
            <a:prstGeom prst="rect">
              <a:avLst/>
            </a:prstGeom>
            <a:noFill/>
            <a:ln>
              <a:noFill/>
            </a:ln>
          </p:spPr>
          <p:txBody>
            <a:bodyPr spcFirstLastPara="1" wrap="square" lIns="91429" tIns="45714" rIns="91429" bIns="45714" anchor="t" anchorCtr="0">
              <a:spAutoFit/>
            </a:bodyPr>
            <a:lstStyle/>
            <a:p>
              <a:pPr algn="ctr">
                <a:buClr>
                  <a:srgbClr val="000000"/>
                </a:buClr>
                <a:buSzPts val="1200"/>
              </a:pPr>
              <a:r>
                <a:rPr lang="en-US" sz="1714">
                  <a:solidFill>
                    <a:schemeClr val="lt1"/>
                  </a:solidFill>
                  <a:latin typeface="Calibri"/>
                  <a:ea typeface="Calibri"/>
                  <a:cs typeface="Calibri"/>
                  <a:sym typeface="Calibri"/>
                </a:rPr>
                <a:t>Performance metrics database</a:t>
              </a:r>
              <a:endParaRPr sz="1429">
                <a:solidFill>
                  <a:srgbClr val="000000"/>
                </a:solidFill>
                <a:latin typeface="Arial"/>
                <a:ea typeface="Arial"/>
                <a:cs typeface="Arial"/>
                <a:sym typeface="Arial"/>
              </a:endParaRPr>
            </a:p>
            <a:p>
              <a:pPr algn="ctr">
                <a:buClr>
                  <a:srgbClr val="000000"/>
                </a:buClr>
                <a:buSzPts val="1200"/>
              </a:pPr>
              <a:endParaRPr sz="1714">
                <a:solidFill>
                  <a:schemeClr val="lt1"/>
                </a:solidFill>
                <a:latin typeface="Calibri"/>
                <a:ea typeface="Calibri"/>
                <a:cs typeface="Calibri"/>
                <a:sym typeface="Calibri"/>
              </a:endParaRPr>
            </a:p>
            <a:p>
              <a:pPr algn="ctr">
                <a:buClr>
                  <a:srgbClr val="000000"/>
                </a:buClr>
                <a:buSzPts val="600"/>
              </a:pPr>
              <a:endParaRPr sz="857">
                <a:solidFill>
                  <a:schemeClr val="lt1"/>
                </a:solidFill>
                <a:latin typeface="Calibri"/>
                <a:ea typeface="Calibri"/>
                <a:cs typeface="Calibri"/>
                <a:sym typeface="Calibri"/>
              </a:endParaRPr>
            </a:p>
          </p:txBody>
        </p:sp>
        <p:sp>
          <p:nvSpPr>
            <p:cNvPr id="292" name="Google Shape;292;gcb56b92fb0_0_102"/>
            <p:cNvSpPr/>
            <p:nvPr/>
          </p:nvSpPr>
          <p:spPr>
            <a:xfrm>
              <a:off x="9759090" y="9280494"/>
              <a:ext cx="3333000" cy="2139000"/>
            </a:xfrm>
            <a:prstGeom prst="leftRightArrowCallout">
              <a:avLst>
                <a:gd name="adj1" fmla="val 25000"/>
                <a:gd name="adj2" fmla="val 25000"/>
                <a:gd name="adj3" fmla="val 25000"/>
                <a:gd name="adj4" fmla="val 48123"/>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9" tIns="45714" rIns="91429" bIns="45714" anchor="ctr" anchorCtr="0">
              <a:noAutofit/>
            </a:bodyPr>
            <a:lstStyle/>
            <a:p>
              <a:pPr algn="ctr">
                <a:buClr>
                  <a:srgbClr val="000000"/>
                </a:buClr>
                <a:buSzPts val="1200"/>
              </a:pPr>
              <a:r>
                <a:rPr lang="en-US" sz="1714">
                  <a:solidFill>
                    <a:schemeClr val="lt1"/>
                  </a:solidFill>
                  <a:latin typeface="Calibri"/>
                  <a:ea typeface="Calibri"/>
                  <a:cs typeface="Calibri"/>
                  <a:sym typeface="Calibri"/>
                </a:rPr>
                <a:t>Graphic user interface</a:t>
              </a:r>
              <a:endParaRPr sz="1429">
                <a:solidFill>
                  <a:srgbClr val="000000"/>
                </a:solidFill>
                <a:latin typeface="Arial"/>
                <a:ea typeface="Arial"/>
                <a:cs typeface="Arial"/>
                <a:sym typeface="Arial"/>
              </a:endParaRPr>
            </a:p>
          </p:txBody>
        </p:sp>
      </p:grpSp>
      <p:sp>
        <p:nvSpPr>
          <p:cNvPr id="293" name="Google Shape;293;gcb56b92fb0_0_102"/>
          <p:cNvSpPr/>
          <p:nvPr/>
        </p:nvSpPr>
        <p:spPr>
          <a:xfrm>
            <a:off x="1515943" y="2051279"/>
            <a:ext cx="1862691" cy="1377771"/>
          </a:xfrm>
          <a:prstGeom prst="cloud">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9" tIns="45714" rIns="91429" bIns="45714" anchor="ctr" anchorCtr="0">
            <a:noAutofit/>
          </a:bodyPr>
          <a:lstStyle/>
          <a:p>
            <a:pPr algn="ctr">
              <a:buClr>
                <a:srgbClr val="000000"/>
              </a:buClr>
              <a:buSzPts val="1400"/>
            </a:pPr>
            <a:endParaRPr sz="2000" dirty="0">
              <a:solidFill>
                <a:schemeClr val="lt1"/>
              </a:solidFill>
              <a:latin typeface="Calibri"/>
              <a:ea typeface="Calibri"/>
              <a:cs typeface="Calibri"/>
              <a:sym typeface="Calibri"/>
            </a:endParaRPr>
          </a:p>
        </p:txBody>
      </p:sp>
      <p:sp>
        <p:nvSpPr>
          <p:cNvPr id="294" name="Google Shape;294;gcb56b92fb0_0_102"/>
          <p:cNvSpPr txBox="1"/>
          <p:nvPr/>
        </p:nvSpPr>
        <p:spPr>
          <a:xfrm>
            <a:off x="1642646" y="2430955"/>
            <a:ext cx="1609286" cy="751860"/>
          </a:xfrm>
          <a:prstGeom prst="rect">
            <a:avLst/>
          </a:prstGeom>
          <a:noFill/>
          <a:ln>
            <a:noFill/>
          </a:ln>
        </p:spPr>
        <p:txBody>
          <a:bodyPr spcFirstLastPara="1" wrap="square" lIns="91429" tIns="45714" rIns="91429" bIns="45714" anchor="t" anchorCtr="0">
            <a:spAutoFit/>
          </a:bodyPr>
          <a:lstStyle/>
          <a:p>
            <a:pPr>
              <a:buClr>
                <a:srgbClr val="000000"/>
              </a:buClr>
              <a:buSzPts val="1500"/>
            </a:pPr>
            <a:r>
              <a:rPr lang="en-US" sz="2143" dirty="0">
                <a:solidFill>
                  <a:schemeClr val="dk1"/>
                </a:solidFill>
                <a:latin typeface="Calibri"/>
                <a:ea typeface="Calibri"/>
                <a:cs typeface="Calibri"/>
                <a:sym typeface="Calibri"/>
              </a:rPr>
              <a:t>Sustainable?</a:t>
            </a:r>
            <a:endParaRPr sz="1429" dirty="0">
              <a:solidFill>
                <a:srgbClr val="000000"/>
              </a:solidFill>
              <a:latin typeface="Arial"/>
              <a:ea typeface="Arial"/>
              <a:cs typeface="Arial"/>
              <a:sym typeface="Arial"/>
            </a:endParaRPr>
          </a:p>
          <a:p>
            <a:pPr>
              <a:buClr>
                <a:srgbClr val="000000"/>
              </a:buClr>
              <a:buSzPts val="1500"/>
            </a:pPr>
            <a:endParaRPr sz="2143" dirty="0">
              <a:solidFill>
                <a:schemeClr val="dk1"/>
              </a:solidFill>
              <a:latin typeface="Calibri"/>
              <a:ea typeface="Calibri"/>
              <a:cs typeface="Calibri"/>
              <a:sym typeface="Calibri"/>
            </a:endParaRPr>
          </a:p>
        </p:txBody>
      </p:sp>
      <p:pic>
        <p:nvPicPr>
          <p:cNvPr id="28" name="Picture 27">
            <a:extLst>
              <a:ext uri="{FF2B5EF4-FFF2-40B4-BE49-F238E27FC236}">
                <a16:creationId xmlns:a16="http://schemas.microsoft.com/office/drawing/2014/main" id="{970145EE-FA50-4A57-9CD7-335D707980E3}"/>
              </a:ext>
            </a:extLst>
          </p:cNvPr>
          <p:cNvPicPr>
            <a:picLocks noChangeAspect="1"/>
          </p:cNvPicPr>
          <p:nvPr/>
        </p:nvPicPr>
        <p:blipFill>
          <a:blip r:embed="rId5"/>
          <a:stretch>
            <a:fillRect/>
          </a:stretch>
        </p:blipFill>
        <p:spPr>
          <a:xfrm>
            <a:off x="9521721" y="242733"/>
            <a:ext cx="2670279" cy="154851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1" name="Google Shape;301;p6"/>
          <p:cNvPicPr preferRelativeResize="0"/>
          <p:nvPr/>
        </p:nvPicPr>
        <p:blipFill rotWithShape="1">
          <a:blip r:embed="rId3">
            <a:alphaModFix/>
          </a:blip>
          <a:srcRect l="1584" r="7749" b="13635"/>
          <a:stretch/>
        </p:blipFill>
        <p:spPr>
          <a:xfrm>
            <a:off x="0" y="1549271"/>
            <a:ext cx="12192000" cy="5417587"/>
          </a:xfrm>
          <a:prstGeom prst="rect">
            <a:avLst/>
          </a:prstGeom>
          <a:noFill/>
          <a:ln>
            <a:noFill/>
          </a:ln>
        </p:spPr>
      </p:pic>
      <p:sp>
        <p:nvSpPr>
          <p:cNvPr id="4" name="Google Shape;111;p2">
            <a:extLst>
              <a:ext uri="{FF2B5EF4-FFF2-40B4-BE49-F238E27FC236}">
                <a16:creationId xmlns:a16="http://schemas.microsoft.com/office/drawing/2014/main" id="{10A3C63B-6D17-4418-910A-8C5E461F917B}"/>
              </a:ext>
            </a:extLst>
          </p:cNvPr>
          <p:cNvSpPr/>
          <p:nvPr/>
        </p:nvSpPr>
        <p:spPr>
          <a:xfrm>
            <a:off x="1" y="1"/>
            <a:ext cx="12191999" cy="1592036"/>
          </a:xfrm>
          <a:prstGeom prst="rect">
            <a:avLst/>
          </a:prstGeom>
          <a:noFill/>
          <a:ln>
            <a:noFill/>
          </a:ln>
        </p:spPr>
        <p:txBody>
          <a:bodyPr spcFirstLastPara="1" wrap="square" lIns="130607" tIns="65286" rIns="130607" bIns="65286" anchor="ctr" anchorCtr="0">
            <a:noAutofit/>
          </a:bodyPr>
          <a:lstStyle/>
          <a:p>
            <a:r>
              <a:rPr lang="en-US" sz="4572" b="1" dirty="0">
                <a:solidFill>
                  <a:srgbClr val="006AAD"/>
                </a:solidFill>
                <a:latin typeface="Calibri"/>
                <a:ea typeface="Calibri"/>
                <a:cs typeface="Calibri"/>
                <a:sym typeface="Calibri"/>
              </a:rPr>
              <a:t>      Project objectives</a:t>
            </a:r>
            <a:endParaRPr sz="2571" b="1" dirty="0">
              <a:solidFill>
                <a:srgbClr val="006AAD"/>
              </a:solidFill>
            </a:endParaRPr>
          </a:p>
        </p:txBody>
      </p:sp>
      <p:pic>
        <p:nvPicPr>
          <p:cNvPr id="8" name="Picture 7">
            <a:extLst>
              <a:ext uri="{FF2B5EF4-FFF2-40B4-BE49-F238E27FC236}">
                <a16:creationId xmlns:a16="http://schemas.microsoft.com/office/drawing/2014/main" id="{C4C8F344-6084-4179-A67F-176DC2BEEC53}"/>
              </a:ext>
            </a:extLst>
          </p:cNvPr>
          <p:cNvPicPr>
            <a:picLocks noChangeAspect="1"/>
          </p:cNvPicPr>
          <p:nvPr/>
        </p:nvPicPr>
        <p:blipFill>
          <a:blip r:embed="rId4"/>
          <a:stretch>
            <a:fillRect/>
          </a:stretch>
        </p:blipFill>
        <p:spPr>
          <a:xfrm>
            <a:off x="9521721" y="242733"/>
            <a:ext cx="2670279" cy="154851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7"/>
          <p:cNvSpPr/>
          <p:nvPr/>
        </p:nvSpPr>
        <p:spPr>
          <a:xfrm>
            <a:off x="0" y="84401"/>
            <a:ext cx="11731083" cy="1541587"/>
          </a:xfrm>
          <a:prstGeom prst="rect">
            <a:avLst/>
          </a:prstGeom>
          <a:noFill/>
          <a:ln>
            <a:noFill/>
          </a:ln>
        </p:spPr>
        <p:txBody>
          <a:bodyPr spcFirstLastPara="1" wrap="square" lIns="130607" tIns="65286" rIns="130607" bIns="65286" anchor="ctr" anchorCtr="0">
            <a:noAutofit/>
          </a:bodyPr>
          <a:lstStyle/>
          <a:p>
            <a:r>
              <a:rPr lang="en-US" sz="4572" b="1" dirty="0">
                <a:solidFill>
                  <a:srgbClr val="006AAD"/>
                </a:solidFill>
                <a:latin typeface="Calibri"/>
                <a:ea typeface="Calibri"/>
                <a:cs typeface="Calibri"/>
                <a:sym typeface="Calibri"/>
              </a:rPr>
              <a:t>Communication with industry advisors</a:t>
            </a:r>
            <a:endParaRPr sz="4572" b="1" dirty="0">
              <a:solidFill>
                <a:srgbClr val="006AAD"/>
              </a:solidFill>
            </a:endParaRPr>
          </a:p>
        </p:txBody>
      </p:sp>
      <p:pic>
        <p:nvPicPr>
          <p:cNvPr id="2052" name="Picture 4" descr="Corbion Logo - LogoDix">
            <a:extLst>
              <a:ext uri="{FF2B5EF4-FFF2-40B4-BE49-F238E27FC236}">
                <a16:creationId xmlns:a16="http://schemas.microsoft.com/office/drawing/2014/main" id="{7D40616E-8C4A-4675-B0EA-6D2DEC559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1672" y="4087814"/>
            <a:ext cx="3145230" cy="17411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ttributions to California Sea Grant | California Sea Grant">
            <a:extLst>
              <a:ext uri="{FF2B5EF4-FFF2-40B4-BE49-F238E27FC236}">
                <a16:creationId xmlns:a16="http://schemas.microsoft.com/office/drawing/2014/main" id="{5815B1CB-6C7E-49A1-B6D9-8C09E55812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6055" y="1147399"/>
            <a:ext cx="1923143" cy="192314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nthropocene Institute – Keeping the Planet Cool!">
            <a:extLst>
              <a:ext uri="{FF2B5EF4-FFF2-40B4-BE49-F238E27FC236}">
                <a16:creationId xmlns:a16="http://schemas.microsoft.com/office/drawing/2014/main" id="{0CE70201-670A-4F72-8F30-B4D5F05909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838" y="1592711"/>
            <a:ext cx="3504323" cy="87025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genda for Insurance Working Group meeting">
            <a:extLst>
              <a:ext uri="{FF2B5EF4-FFF2-40B4-BE49-F238E27FC236}">
                <a16:creationId xmlns:a16="http://schemas.microsoft.com/office/drawing/2014/main" id="{77369EFD-AD9D-4D86-B2CD-F865C5B16393}"/>
              </a:ext>
            </a:extLst>
          </p:cNvPr>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b="33158"/>
          <a:stretch/>
        </p:blipFill>
        <p:spPr bwMode="auto">
          <a:xfrm>
            <a:off x="2830227" y="2642672"/>
            <a:ext cx="6946414" cy="348235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ellana Logo – Cellana – Algae-based products for a sustainable future">
            <a:extLst>
              <a:ext uri="{FF2B5EF4-FFF2-40B4-BE49-F238E27FC236}">
                <a16:creationId xmlns:a16="http://schemas.microsoft.com/office/drawing/2014/main" id="{09F54425-7985-43E2-AFA6-DA9B22AED0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4144" y="3115471"/>
            <a:ext cx="2024670" cy="87025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eramaris | Biotech Campus Delft">
            <a:extLst>
              <a:ext uri="{FF2B5EF4-FFF2-40B4-BE49-F238E27FC236}">
                <a16:creationId xmlns:a16="http://schemas.microsoft.com/office/drawing/2014/main" id="{20FE4830-DC0D-47B4-8DDE-E8D226A16C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451" y="4431394"/>
            <a:ext cx="2584881" cy="135914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alysta">
            <a:extLst>
              <a:ext uri="{FF2B5EF4-FFF2-40B4-BE49-F238E27FC236}">
                <a16:creationId xmlns:a16="http://schemas.microsoft.com/office/drawing/2014/main" id="{1428D965-BBDC-49BD-AE12-008D18F4AD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3188" y="3353234"/>
            <a:ext cx="2506010" cy="5951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73DE48B-C57E-43D7-9986-376BECD7D2C0}"/>
              </a:ext>
            </a:extLst>
          </p:cNvPr>
          <p:cNvSpPr/>
          <p:nvPr/>
        </p:nvSpPr>
        <p:spPr>
          <a:xfrm>
            <a:off x="-1" y="5790541"/>
            <a:ext cx="12234259" cy="1541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71"/>
          </a:p>
        </p:txBody>
      </p:sp>
      <p:pic>
        <p:nvPicPr>
          <p:cNvPr id="9218" name="Picture 2">
            <a:extLst>
              <a:ext uri="{FF2B5EF4-FFF2-40B4-BE49-F238E27FC236}">
                <a16:creationId xmlns:a16="http://schemas.microsoft.com/office/drawing/2014/main" id="{5777BB6F-F17C-4E12-853E-1226ED697A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34297" y="1835166"/>
            <a:ext cx="2024670" cy="10256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FB52455-6820-4F47-849D-0C4047A2E7A1}"/>
              </a:ext>
            </a:extLst>
          </p:cNvPr>
          <p:cNvPicPr>
            <a:picLocks noChangeAspect="1"/>
          </p:cNvPicPr>
          <p:nvPr/>
        </p:nvPicPr>
        <p:blipFill>
          <a:blip r:embed="rId11"/>
          <a:stretch>
            <a:fillRect/>
          </a:stretch>
        </p:blipFill>
        <p:spPr>
          <a:xfrm>
            <a:off x="9604337" y="268850"/>
            <a:ext cx="2670279" cy="1548518"/>
          </a:xfrm>
          <a:prstGeom prst="rect">
            <a:avLst/>
          </a:prstGeom>
        </p:spPr>
      </p:pic>
    </p:spTree>
  </p:cSld>
  <p:clrMapOvr>
    <a:masterClrMapping/>
  </p:clrMapOvr>
</p:sld>
</file>

<file path=ppt/theme/theme1.xml><?xml version="1.0" encoding="utf-8"?>
<a:theme xmlns:a="http://schemas.openxmlformats.org/drawingml/2006/main" name="Office Theme">
  <a:themeElements>
    <a:clrScheme name="Custom 10">
      <a:dk1>
        <a:srgbClr val="000000"/>
      </a:dk1>
      <a:lt1>
        <a:srgbClr val="FFFFFF"/>
      </a:lt1>
      <a:dk2>
        <a:srgbClr val="44546A"/>
      </a:dk2>
      <a:lt2>
        <a:srgbClr val="E7E6E6"/>
      </a:lt2>
      <a:accent1>
        <a:srgbClr val="003B6A"/>
      </a:accent1>
      <a:accent2>
        <a:srgbClr val="FDC701"/>
      </a:accent2>
      <a:accent3>
        <a:srgbClr val="0069AD"/>
      </a:accent3>
      <a:accent4>
        <a:srgbClr val="13A5DC"/>
      </a:accent4>
      <a:accent5>
        <a:srgbClr val="007888"/>
      </a:accent5>
      <a:accent6>
        <a:srgbClr val="FF9F15"/>
      </a:accent6>
      <a:hlink>
        <a:srgbClr val="FFC003"/>
      </a:hlink>
      <a:folHlink>
        <a:srgbClr val="DA206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SC Template (Widescreen Edition)" id="{9F8A7A27-C923-5646-822B-F56B55A0414F}" vid="{B3A8500F-76B8-0B4B-8D86-BD2EECB1A19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20867</TotalTime>
  <Words>736</Words>
  <Application>Microsoft Office PowerPoint</Application>
  <PresentationFormat>Widescreen</PresentationFormat>
  <Paragraphs>82</Paragraphs>
  <Slides>27</Slides>
  <Notes>22</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27</vt:i4>
      </vt:variant>
    </vt:vector>
  </HeadingPairs>
  <TitlesOfParts>
    <vt:vector size="39" baseType="lpstr">
      <vt:lpstr>Arial</vt:lpstr>
      <vt:lpstr>Calibri</vt:lpstr>
      <vt:lpstr>Helvetica Neue</vt:lpstr>
      <vt:lpstr>Lucida Grande</vt:lpstr>
      <vt:lpstr>Noto Sans Symbols</vt:lpstr>
      <vt:lpstr>Roboto</vt:lpstr>
      <vt:lpstr>Wingdings</vt:lpstr>
      <vt:lpstr>Office Theme</vt:lpstr>
      <vt:lpstr>3_Custom Design</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bmckuin@ucsc.edu</dc:creator>
  <cp:lastModifiedBy>Brandi McKuin</cp:lastModifiedBy>
  <cp:revision>28</cp:revision>
  <cp:lastPrinted>2018-05-03T22:16:03Z</cp:lastPrinted>
  <dcterms:created xsi:type="dcterms:W3CDTF">2018-05-03T19:26:35Z</dcterms:created>
  <dcterms:modified xsi:type="dcterms:W3CDTF">2021-10-28T23:35:45Z</dcterms:modified>
</cp:coreProperties>
</file>